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22"/>
  </p:notesMasterIdLst>
  <p:handoutMasterIdLst>
    <p:handoutMasterId r:id="rId23"/>
  </p:handoutMasterIdLst>
  <p:sldIdLst>
    <p:sldId id="272" r:id="rId2"/>
    <p:sldId id="275" r:id="rId3"/>
    <p:sldId id="298" r:id="rId4"/>
    <p:sldId id="334" r:id="rId5"/>
    <p:sldId id="338" r:id="rId6"/>
    <p:sldId id="340" r:id="rId7"/>
    <p:sldId id="345" r:id="rId8"/>
    <p:sldId id="352" r:id="rId9"/>
    <p:sldId id="346" r:id="rId10"/>
    <p:sldId id="349" r:id="rId11"/>
    <p:sldId id="354" r:id="rId12"/>
    <p:sldId id="353" r:id="rId13"/>
    <p:sldId id="350" r:id="rId14"/>
    <p:sldId id="351" r:id="rId15"/>
    <p:sldId id="356" r:id="rId16"/>
    <p:sldId id="357" r:id="rId17"/>
    <p:sldId id="358" r:id="rId18"/>
    <p:sldId id="365" r:id="rId19"/>
    <p:sldId id="347" r:id="rId20"/>
    <p:sldId id="348" r:id="rId21"/>
  </p:sldIdLst>
  <p:sldSz cx="9144000" cy="6858000" type="screen4x3"/>
  <p:notesSz cx="6797675" cy="9926638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FFFFCC"/>
    <a:srgbClr val="94DADC"/>
    <a:srgbClr val="CAD9F2"/>
    <a:srgbClr val="C0D8F2"/>
    <a:srgbClr val="660066"/>
    <a:srgbClr val="000000"/>
    <a:srgbClr val="00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699" autoAdjust="0"/>
    <p:restoredTop sz="94660"/>
  </p:normalViewPr>
  <p:slideViewPr>
    <p:cSldViewPr>
      <p:cViewPr>
        <p:scale>
          <a:sx n="100" d="100"/>
          <a:sy n="100" d="100"/>
        </p:scale>
        <p:origin x="-168" y="-1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901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901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9705D1F3-EDE5-4AEB-848E-98E5BAF105D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sr-Cyrl-CS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sr-Cyrl-CS"/>
          </a:p>
        </p:txBody>
      </p:sp>
      <p:sp>
        <p:nvSpPr>
          <p:cNvPr id="614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14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Cyrl-CS" smtClean="0"/>
              <a:t>Click to edit Master text styles</a:t>
            </a:r>
          </a:p>
          <a:p>
            <a:pPr lvl="1"/>
            <a:r>
              <a:rPr lang="sr-Cyrl-CS" smtClean="0"/>
              <a:t>Second level</a:t>
            </a:r>
          </a:p>
          <a:p>
            <a:pPr lvl="2"/>
            <a:r>
              <a:rPr lang="sr-Cyrl-CS" smtClean="0"/>
              <a:t>Third level</a:t>
            </a:r>
          </a:p>
          <a:p>
            <a:pPr lvl="3"/>
            <a:r>
              <a:rPr lang="sr-Cyrl-CS" smtClean="0"/>
              <a:t>Fourth level</a:t>
            </a:r>
          </a:p>
          <a:p>
            <a:pPr lvl="4"/>
            <a:r>
              <a:rPr lang="sr-Cyrl-CS" smtClean="0"/>
              <a:t>Fifth level</a:t>
            </a:r>
          </a:p>
        </p:txBody>
      </p:sp>
      <p:sp>
        <p:nvSpPr>
          <p:cNvPr id="614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sr-Cyrl-CS"/>
          </a:p>
        </p:txBody>
      </p:sp>
      <p:sp>
        <p:nvSpPr>
          <p:cNvPr id="614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E9000B48-4129-4F03-ACA5-E58E0CCD2A4C}" type="slidenum">
              <a:rPr lang="sr-Cyrl-CS"/>
              <a:pPr/>
              <a:t>‹#›</a:t>
            </a:fld>
            <a:endParaRPr lang="sr-Cyrl-C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5" name="Group 5"/>
          <p:cNvGrpSpPr>
            <a:grpSpLocks/>
          </p:cNvGrpSpPr>
          <p:nvPr userDrawn="1"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0246" name="Line 6"/>
            <p:cNvSpPr>
              <a:spLocks noChangeShapeType="1"/>
            </p:cNvSpPr>
            <p:nvPr userDrawn="1"/>
          </p:nvSpPr>
          <p:spPr bwMode="white">
            <a:xfrm>
              <a:off x="0" y="192"/>
              <a:ext cx="5760" cy="0"/>
            </a:xfrm>
            <a:prstGeom prst="line">
              <a:avLst/>
            </a:prstGeom>
            <a:noFill/>
            <a:ln w="9525">
              <a:pattFill prst="pct30">
                <a:fgClr>
                  <a:schemeClr val="folHlink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47" name="Line 7"/>
            <p:cNvSpPr>
              <a:spLocks noChangeShapeType="1"/>
            </p:cNvSpPr>
            <p:nvPr userDrawn="1"/>
          </p:nvSpPr>
          <p:spPr bwMode="white">
            <a:xfrm>
              <a:off x="0" y="384"/>
              <a:ext cx="5760" cy="0"/>
            </a:xfrm>
            <a:prstGeom prst="line">
              <a:avLst/>
            </a:prstGeom>
            <a:noFill/>
            <a:ln w="9525">
              <a:pattFill prst="pct30">
                <a:fgClr>
                  <a:schemeClr val="folHlink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48" name="Line 8"/>
            <p:cNvSpPr>
              <a:spLocks noChangeShapeType="1"/>
            </p:cNvSpPr>
            <p:nvPr userDrawn="1"/>
          </p:nvSpPr>
          <p:spPr bwMode="white">
            <a:xfrm>
              <a:off x="0" y="576"/>
              <a:ext cx="5760" cy="0"/>
            </a:xfrm>
            <a:prstGeom prst="line">
              <a:avLst/>
            </a:prstGeom>
            <a:noFill/>
            <a:ln w="9525">
              <a:pattFill prst="pct30">
                <a:fgClr>
                  <a:schemeClr val="folHlink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49" name="Line 9"/>
            <p:cNvSpPr>
              <a:spLocks noChangeShapeType="1"/>
            </p:cNvSpPr>
            <p:nvPr userDrawn="1"/>
          </p:nvSpPr>
          <p:spPr bwMode="white">
            <a:xfrm>
              <a:off x="0" y="768"/>
              <a:ext cx="5760" cy="0"/>
            </a:xfrm>
            <a:prstGeom prst="line">
              <a:avLst/>
            </a:prstGeom>
            <a:noFill/>
            <a:ln w="9525">
              <a:pattFill prst="pct30">
                <a:fgClr>
                  <a:schemeClr val="folHlink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50" name="Line 10"/>
            <p:cNvSpPr>
              <a:spLocks noChangeShapeType="1"/>
            </p:cNvSpPr>
            <p:nvPr userDrawn="1"/>
          </p:nvSpPr>
          <p:spPr bwMode="white">
            <a:xfrm>
              <a:off x="0" y="960"/>
              <a:ext cx="5760" cy="0"/>
            </a:xfrm>
            <a:prstGeom prst="line">
              <a:avLst/>
            </a:prstGeom>
            <a:noFill/>
            <a:ln w="9525">
              <a:pattFill prst="pct30">
                <a:fgClr>
                  <a:schemeClr val="folHlink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51" name="Line 11"/>
            <p:cNvSpPr>
              <a:spLocks noChangeShapeType="1"/>
            </p:cNvSpPr>
            <p:nvPr userDrawn="1"/>
          </p:nvSpPr>
          <p:spPr bwMode="white">
            <a:xfrm>
              <a:off x="0" y="1152"/>
              <a:ext cx="5760" cy="0"/>
            </a:xfrm>
            <a:prstGeom prst="line">
              <a:avLst/>
            </a:prstGeom>
            <a:noFill/>
            <a:ln w="9525">
              <a:pattFill prst="pct30">
                <a:fgClr>
                  <a:schemeClr val="folHlink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52" name="Line 12"/>
            <p:cNvSpPr>
              <a:spLocks noChangeShapeType="1"/>
            </p:cNvSpPr>
            <p:nvPr userDrawn="1"/>
          </p:nvSpPr>
          <p:spPr bwMode="white">
            <a:xfrm>
              <a:off x="0" y="1344"/>
              <a:ext cx="5760" cy="0"/>
            </a:xfrm>
            <a:prstGeom prst="line">
              <a:avLst/>
            </a:prstGeom>
            <a:noFill/>
            <a:ln w="9525">
              <a:pattFill prst="pct30">
                <a:fgClr>
                  <a:schemeClr val="folHlink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53" name="Line 13"/>
            <p:cNvSpPr>
              <a:spLocks noChangeShapeType="1"/>
            </p:cNvSpPr>
            <p:nvPr userDrawn="1"/>
          </p:nvSpPr>
          <p:spPr bwMode="white">
            <a:xfrm>
              <a:off x="0" y="1536"/>
              <a:ext cx="5760" cy="0"/>
            </a:xfrm>
            <a:prstGeom prst="line">
              <a:avLst/>
            </a:prstGeom>
            <a:noFill/>
            <a:ln w="9525">
              <a:pattFill prst="pct30">
                <a:fgClr>
                  <a:schemeClr val="folHlink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54" name="Line 14"/>
            <p:cNvSpPr>
              <a:spLocks noChangeShapeType="1"/>
            </p:cNvSpPr>
            <p:nvPr userDrawn="1"/>
          </p:nvSpPr>
          <p:spPr bwMode="white">
            <a:xfrm>
              <a:off x="0" y="1728"/>
              <a:ext cx="5760" cy="0"/>
            </a:xfrm>
            <a:prstGeom prst="line">
              <a:avLst/>
            </a:prstGeom>
            <a:noFill/>
            <a:ln w="9525">
              <a:pattFill prst="pct30">
                <a:fgClr>
                  <a:schemeClr val="folHlink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55" name="Line 15"/>
            <p:cNvSpPr>
              <a:spLocks noChangeShapeType="1"/>
            </p:cNvSpPr>
            <p:nvPr userDrawn="1"/>
          </p:nvSpPr>
          <p:spPr bwMode="white">
            <a:xfrm>
              <a:off x="0" y="1920"/>
              <a:ext cx="5760" cy="0"/>
            </a:xfrm>
            <a:prstGeom prst="line">
              <a:avLst/>
            </a:prstGeom>
            <a:noFill/>
            <a:ln w="9525">
              <a:pattFill prst="pct30">
                <a:fgClr>
                  <a:schemeClr val="folHlink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56" name="Line 16"/>
            <p:cNvSpPr>
              <a:spLocks noChangeShapeType="1"/>
            </p:cNvSpPr>
            <p:nvPr userDrawn="1"/>
          </p:nvSpPr>
          <p:spPr bwMode="white">
            <a:xfrm>
              <a:off x="0" y="2112"/>
              <a:ext cx="5760" cy="0"/>
            </a:xfrm>
            <a:prstGeom prst="line">
              <a:avLst/>
            </a:prstGeom>
            <a:noFill/>
            <a:ln w="9525">
              <a:pattFill prst="pct30">
                <a:fgClr>
                  <a:schemeClr val="folHlink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57" name="Line 17"/>
            <p:cNvSpPr>
              <a:spLocks noChangeShapeType="1"/>
            </p:cNvSpPr>
            <p:nvPr userDrawn="1"/>
          </p:nvSpPr>
          <p:spPr bwMode="white">
            <a:xfrm>
              <a:off x="0" y="2304"/>
              <a:ext cx="5760" cy="0"/>
            </a:xfrm>
            <a:prstGeom prst="line">
              <a:avLst/>
            </a:prstGeom>
            <a:noFill/>
            <a:ln w="9525">
              <a:pattFill prst="pct30">
                <a:fgClr>
                  <a:schemeClr val="folHlink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58" name="Line 18"/>
            <p:cNvSpPr>
              <a:spLocks noChangeShapeType="1"/>
            </p:cNvSpPr>
            <p:nvPr userDrawn="1"/>
          </p:nvSpPr>
          <p:spPr bwMode="white">
            <a:xfrm>
              <a:off x="0" y="2496"/>
              <a:ext cx="5760" cy="0"/>
            </a:xfrm>
            <a:prstGeom prst="line">
              <a:avLst/>
            </a:prstGeom>
            <a:noFill/>
            <a:ln w="9525">
              <a:pattFill prst="pct30">
                <a:fgClr>
                  <a:schemeClr val="folHlink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59" name="Line 19"/>
            <p:cNvSpPr>
              <a:spLocks noChangeShapeType="1"/>
            </p:cNvSpPr>
            <p:nvPr userDrawn="1"/>
          </p:nvSpPr>
          <p:spPr bwMode="white">
            <a:xfrm>
              <a:off x="0" y="2688"/>
              <a:ext cx="5760" cy="0"/>
            </a:xfrm>
            <a:prstGeom prst="line">
              <a:avLst/>
            </a:prstGeom>
            <a:noFill/>
            <a:ln w="9525">
              <a:pattFill prst="pct30">
                <a:fgClr>
                  <a:schemeClr val="folHlink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60" name="Line 20"/>
            <p:cNvSpPr>
              <a:spLocks noChangeShapeType="1"/>
            </p:cNvSpPr>
            <p:nvPr userDrawn="1"/>
          </p:nvSpPr>
          <p:spPr bwMode="white">
            <a:xfrm>
              <a:off x="0" y="2880"/>
              <a:ext cx="5760" cy="0"/>
            </a:xfrm>
            <a:prstGeom prst="line">
              <a:avLst/>
            </a:prstGeom>
            <a:noFill/>
            <a:ln w="9525">
              <a:pattFill prst="pct30">
                <a:fgClr>
                  <a:schemeClr val="folHlink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61" name="Line 21"/>
            <p:cNvSpPr>
              <a:spLocks noChangeShapeType="1"/>
            </p:cNvSpPr>
            <p:nvPr userDrawn="1"/>
          </p:nvSpPr>
          <p:spPr bwMode="white">
            <a:xfrm>
              <a:off x="0" y="3072"/>
              <a:ext cx="5760" cy="0"/>
            </a:xfrm>
            <a:prstGeom prst="line">
              <a:avLst/>
            </a:prstGeom>
            <a:noFill/>
            <a:ln w="9525">
              <a:pattFill prst="pct30">
                <a:fgClr>
                  <a:schemeClr val="folHlink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62" name="Line 22"/>
            <p:cNvSpPr>
              <a:spLocks noChangeShapeType="1"/>
            </p:cNvSpPr>
            <p:nvPr userDrawn="1"/>
          </p:nvSpPr>
          <p:spPr bwMode="white">
            <a:xfrm>
              <a:off x="0" y="3264"/>
              <a:ext cx="5760" cy="0"/>
            </a:xfrm>
            <a:prstGeom prst="line">
              <a:avLst/>
            </a:prstGeom>
            <a:noFill/>
            <a:ln w="9525">
              <a:pattFill prst="pct30">
                <a:fgClr>
                  <a:schemeClr val="folHlink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63" name="Line 23"/>
            <p:cNvSpPr>
              <a:spLocks noChangeShapeType="1"/>
            </p:cNvSpPr>
            <p:nvPr userDrawn="1"/>
          </p:nvSpPr>
          <p:spPr bwMode="white">
            <a:xfrm>
              <a:off x="0" y="3456"/>
              <a:ext cx="5760" cy="0"/>
            </a:xfrm>
            <a:prstGeom prst="line">
              <a:avLst/>
            </a:prstGeom>
            <a:noFill/>
            <a:ln w="9525">
              <a:pattFill prst="pct30">
                <a:fgClr>
                  <a:schemeClr val="folHlink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64" name="Line 24"/>
            <p:cNvSpPr>
              <a:spLocks noChangeShapeType="1"/>
            </p:cNvSpPr>
            <p:nvPr userDrawn="1"/>
          </p:nvSpPr>
          <p:spPr bwMode="white">
            <a:xfrm>
              <a:off x="0" y="3648"/>
              <a:ext cx="5760" cy="0"/>
            </a:xfrm>
            <a:prstGeom prst="line">
              <a:avLst/>
            </a:prstGeom>
            <a:noFill/>
            <a:ln w="9525">
              <a:pattFill prst="pct30">
                <a:fgClr>
                  <a:schemeClr val="folHlink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65" name="Line 25"/>
            <p:cNvSpPr>
              <a:spLocks noChangeShapeType="1"/>
            </p:cNvSpPr>
            <p:nvPr userDrawn="1"/>
          </p:nvSpPr>
          <p:spPr bwMode="white">
            <a:xfrm>
              <a:off x="0" y="3840"/>
              <a:ext cx="5760" cy="0"/>
            </a:xfrm>
            <a:prstGeom prst="line">
              <a:avLst/>
            </a:prstGeom>
            <a:noFill/>
            <a:ln w="9525">
              <a:pattFill prst="pct30">
                <a:fgClr>
                  <a:schemeClr val="folHlink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66" name="Line 26"/>
            <p:cNvSpPr>
              <a:spLocks noChangeShapeType="1"/>
            </p:cNvSpPr>
            <p:nvPr userDrawn="1"/>
          </p:nvSpPr>
          <p:spPr bwMode="white">
            <a:xfrm>
              <a:off x="0" y="4032"/>
              <a:ext cx="5760" cy="0"/>
            </a:xfrm>
            <a:prstGeom prst="line">
              <a:avLst/>
            </a:prstGeom>
            <a:noFill/>
            <a:ln w="9525">
              <a:pattFill prst="pct30">
                <a:fgClr>
                  <a:schemeClr val="folHlink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67" name="Line 27"/>
            <p:cNvSpPr>
              <a:spLocks noChangeShapeType="1"/>
            </p:cNvSpPr>
            <p:nvPr userDrawn="1"/>
          </p:nvSpPr>
          <p:spPr bwMode="white">
            <a:xfrm>
              <a:off x="0" y="4224"/>
              <a:ext cx="5760" cy="0"/>
            </a:xfrm>
            <a:prstGeom prst="line">
              <a:avLst/>
            </a:prstGeom>
            <a:noFill/>
            <a:ln w="9525">
              <a:pattFill prst="pct30">
                <a:fgClr>
                  <a:schemeClr val="folHlink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68" name="Line 28"/>
            <p:cNvSpPr>
              <a:spLocks noChangeShapeType="1"/>
            </p:cNvSpPr>
            <p:nvPr userDrawn="1"/>
          </p:nvSpPr>
          <p:spPr bwMode="white">
            <a:xfrm>
              <a:off x="192" y="0"/>
              <a:ext cx="0" cy="4320"/>
            </a:xfrm>
            <a:prstGeom prst="line">
              <a:avLst/>
            </a:prstGeom>
            <a:noFill/>
            <a:ln w="9525">
              <a:pattFill prst="pct30">
                <a:fgClr>
                  <a:schemeClr val="folHlink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69" name="Line 29"/>
            <p:cNvSpPr>
              <a:spLocks noChangeShapeType="1"/>
            </p:cNvSpPr>
            <p:nvPr userDrawn="1"/>
          </p:nvSpPr>
          <p:spPr bwMode="white">
            <a:xfrm>
              <a:off x="384" y="0"/>
              <a:ext cx="0" cy="4320"/>
            </a:xfrm>
            <a:prstGeom prst="line">
              <a:avLst/>
            </a:prstGeom>
            <a:noFill/>
            <a:ln w="9525">
              <a:pattFill prst="pct30">
                <a:fgClr>
                  <a:schemeClr val="folHlink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70" name="Line 30"/>
            <p:cNvSpPr>
              <a:spLocks noChangeShapeType="1"/>
            </p:cNvSpPr>
            <p:nvPr userDrawn="1"/>
          </p:nvSpPr>
          <p:spPr bwMode="white">
            <a:xfrm>
              <a:off x="576" y="0"/>
              <a:ext cx="0" cy="4320"/>
            </a:xfrm>
            <a:prstGeom prst="line">
              <a:avLst/>
            </a:prstGeom>
            <a:noFill/>
            <a:ln w="9525">
              <a:pattFill prst="pct30">
                <a:fgClr>
                  <a:schemeClr val="folHlink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71" name="Line 31"/>
            <p:cNvSpPr>
              <a:spLocks noChangeShapeType="1"/>
            </p:cNvSpPr>
            <p:nvPr userDrawn="1"/>
          </p:nvSpPr>
          <p:spPr bwMode="white">
            <a:xfrm>
              <a:off x="768" y="0"/>
              <a:ext cx="0" cy="4320"/>
            </a:xfrm>
            <a:prstGeom prst="line">
              <a:avLst/>
            </a:prstGeom>
            <a:noFill/>
            <a:ln w="9525">
              <a:pattFill prst="pct30">
                <a:fgClr>
                  <a:schemeClr val="folHlink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72" name="Line 32"/>
            <p:cNvSpPr>
              <a:spLocks noChangeShapeType="1"/>
            </p:cNvSpPr>
            <p:nvPr userDrawn="1"/>
          </p:nvSpPr>
          <p:spPr bwMode="white">
            <a:xfrm>
              <a:off x="960" y="0"/>
              <a:ext cx="0" cy="4320"/>
            </a:xfrm>
            <a:prstGeom prst="line">
              <a:avLst/>
            </a:prstGeom>
            <a:noFill/>
            <a:ln w="9525">
              <a:pattFill prst="pct30">
                <a:fgClr>
                  <a:schemeClr val="folHlink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73" name="Line 33"/>
            <p:cNvSpPr>
              <a:spLocks noChangeShapeType="1"/>
            </p:cNvSpPr>
            <p:nvPr userDrawn="1"/>
          </p:nvSpPr>
          <p:spPr bwMode="white">
            <a:xfrm>
              <a:off x="1152" y="0"/>
              <a:ext cx="0" cy="4320"/>
            </a:xfrm>
            <a:prstGeom prst="line">
              <a:avLst/>
            </a:prstGeom>
            <a:noFill/>
            <a:ln w="9525">
              <a:pattFill prst="pct30">
                <a:fgClr>
                  <a:schemeClr val="folHlink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74" name="Line 34"/>
            <p:cNvSpPr>
              <a:spLocks noChangeShapeType="1"/>
            </p:cNvSpPr>
            <p:nvPr userDrawn="1"/>
          </p:nvSpPr>
          <p:spPr bwMode="white">
            <a:xfrm>
              <a:off x="1344" y="0"/>
              <a:ext cx="0" cy="4320"/>
            </a:xfrm>
            <a:prstGeom prst="line">
              <a:avLst/>
            </a:prstGeom>
            <a:noFill/>
            <a:ln w="9525">
              <a:pattFill prst="pct30">
                <a:fgClr>
                  <a:schemeClr val="folHlink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75" name="Line 35"/>
            <p:cNvSpPr>
              <a:spLocks noChangeShapeType="1"/>
            </p:cNvSpPr>
            <p:nvPr userDrawn="1"/>
          </p:nvSpPr>
          <p:spPr bwMode="white">
            <a:xfrm>
              <a:off x="1536" y="0"/>
              <a:ext cx="0" cy="4320"/>
            </a:xfrm>
            <a:prstGeom prst="line">
              <a:avLst/>
            </a:prstGeom>
            <a:noFill/>
            <a:ln w="9525">
              <a:pattFill prst="pct30">
                <a:fgClr>
                  <a:schemeClr val="folHlink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76" name="Line 36"/>
            <p:cNvSpPr>
              <a:spLocks noChangeShapeType="1"/>
            </p:cNvSpPr>
            <p:nvPr userDrawn="1"/>
          </p:nvSpPr>
          <p:spPr bwMode="white">
            <a:xfrm>
              <a:off x="1728" y="0"/>
              <a:ext cx="0" cy="4320"/>
            </a:xfrm>
            <a:prstGeom prst="line">
              <a:avLst/>
            </a:prstGeom>
            <a:noFill/>
            <a:ln w="9525">
              <a:pattFill prst="pct30">
                <a:fgClr>
                  <a:schemeClr val="folHlink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77" name="Line 37"/>
            <p:cNvSpPr>
              <a:spLocks noChangeShapeType="1"/>
            </p:cNvSpPr>
            <p:nvPr userDrawn="1"/>
          </p:nvSpPr>
          <p:spPr bwMode="white">
            <a:xfrm>
              <a:off x="1920" y="0"/>
              <a:ext cx="0" cy="4320"/>
            </a:xfrm>
            <a:prstGeom prst="line">
              <a:avLst/>
            </a:prstGeom>
            <a:noFill/>
            <a:ln w="9525">
              <a:pattFill prst="pct30">
                <a:fgClr>
                  <a:schemeClr val="folHlink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78" name="Line 38"/>
            <p:cNvSpPr>
              <a:spLocks noChangeShapeType="1"/>
            </p:cNvSpPr>
            <p:nvPr userDrawn="1"/>
          </p:nvSpPr>
          <p:spPr bwMode="white">
            <a:xfrm>
              <a:off x="2112" y="0"/>
              <a:ext cx="0" cy="4320"/>
            </a:xfrm>
            <a:prstGeom prst="line">
              <a:avLst/>
            </a:prstGeom>
            <a:noFill/>
            <a:ln w="9525">
              <a:pattFill prst="pct30">
                <a:fgClr>
                  <a:schemeClr val="folHlink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79" name="Line 39"/>
            <p:cNvSpPr>
              <a:spLocks noChangeShapeType="1"/>
            </p:cNvSpPr>
            <p:nvPr userDrawn="1"/>
          </p:nvSpPr>
          <p:spPr bwMode="white">
            <a:xfrm>
              <a:off x="2304" y="0"/>
              <a:ext cx="0" cy="4320"/>
            </a:xfrm>
            <a:prstGeom prst="line">
              <a:avLst/>
            </a:prstGeom>
            <a:noFill/>
            <a:ln w="9525">
              <a:pattFill prst="pct30">
                <a:fgClr>
                  <a:schemeClr val="folHlink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80" name="Line 40"/>
            <p:cNvSpPr>
              <a:spLocks noChangeShapeType="1"/>
            </p:cNvSpPr>
            <p:nvPr userDrawn="1"/>
          </p:nvSpPr>
          <p:spPr bwMode="white">
            <a:xfrm>
              <a:off x="2496" y="0"/>
              <a:ext cx="0" cy="4320"/>
            </a:xfrm>
            <a:prstGeom prst="line">
              <a:avLst/>
            </a:prstGeom>
            <a:noFill/>
            <a:ln w="9525">
              <a:pattFill prst="pct30">
                <a:fgClr>
                  <a:schemeClr val="folHlink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81" name="Line 41"/>
            <p:cNvSpPr>
              <a:spLocks noChangeShapeType="1"/>
            </p:cNvSpPr>
            <p:nvPr userDrawn="1"/>
          </p:nvSpPr>
          <p:spPr bwMode="white">
            <a:xfrm>
              <a:off x="2688" y="0"/>
              <a:ext cx="0" cy="4320"/>
            </a:xfrm>
            <a:prstGeom prst="line">
              <a:avLst/>
            </a:prstGeom>
            <a:noFill/>
            <a:ln w="9525">
              <a:pattFill prst="pct30">
                <a:fgClr>
                  <a:schemeClr val="folHlink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82" name="Line 42"/>
            <p:cNvSpPr>
              <a:spLocks noChangeShapeType="1"/>
            </p:cNvSpPr>
            <p:nvPr userDrawn="1"/>
          </p:nvSpPr>
          <p:spPr bwMode="white">
            <a:xfrm>
              <a:off x="2880" y="0"/>
              <a:ext cx="0" cy="4320"/>
            </a:xfrm>
            <a:prstGeom prst="line">
              <a:avLst/>
            </a:prstGeom>
            <a:noFill/>
            <a:ln w="9525">
              <a:pattFill prst="pct30">
                <a:fgClr>
                  <a:schemeClr val="folHlink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83" name="Line 43"/>
            <p:cNvSpPr>
              <a:spLocks noChangeShapeType="1"/>
            </p:cNvSpPr>
            <p:nvPr userDrawn="1"/>
          </p:nvSpPr>
          <p:spPr bwMode="white">
            <a:xfrm>
              <a:off x="3072" y="0"/>
              <a:ext cx="0" cy="4320"/>
            </a:xfrm>
            <a:prstGeom prst="line">
              <a:avLst/>
            </a:prstGeom>
            <a:noFill/>
            <a:ln w="9525">
              <a:pattFill prst="pct30">
                <a:fgClr>
                  <a:schemeClr val="folHlink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84" name="Line 44"/>
            <p:cNvSpPr>
              <a:spLocks noChangeShapeType="1"/>
            </p:cNvSpPr>
            <p:nvPr userDrawn="1"/>
          </p:nvSpPr>
          <p:spPr bwMode="white">
            <a:xfrm>
              <a:off x="3264" y="0"/>
              <a:ext cx="0" cy="4320"/>
            </a:xfrm>
            <a:prstGeom prst="line">
              <a:avLst/>
            </a:prstGeom>
            <a:noFill/>
            <a:ln w="9525">
              <a:pattFill prst="pct30">
                <a:fgClr>
                  <a:schemeClr val="folHlink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85" name="Line 45"/>
            <p:cNvSpPr>
              <a:spLocks noChangeShapeType="1"/>
            </p:cNvSpPr>
            <p:nvPr userDrawn="1"/>
          </p:nvSpPr>
          <p:spPr bwMode="white">
            <a:xfrm>
              <a:off x="3456" y="0"/>
              <a:ext cx="0" cy="4320"/>
            </a:xfrm>
            <a:prstGeom prst="line">
              <a:avLst/>
            </a:prstGeom>
            <a:noFill/>
            <a:ln w="9525">
              <a:pattFill prst="pct30">
                <a:fgClr>
                  <a:schemeClr val="folHlink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86" name="Line 46"/>
            <p:cNvSpPr>
              <a:spLocks noChangeShapeType="1"/>
            </p:cNvSpPr>
            <p:nvPr userDrawn="1"/>
          </p:nvSpPr>
          <p:spPr bwMode="white">
            <a:xfrm>
              <a:off x="3648" y="0"/>
              <a:ext cx="0" cy="4320"/>
            </a:xfrm>
            <a:prstGeom prst="line">
              <a:avLst/>
            </a:prstGeom>
            <a:noFill/>
            <a:ln w="9525">
              <a:pattFill prst="pct30">
                <a:fgClr>
                  <a:schemeClr val="folHlink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87" name="Line 47"/>
            <p:cNvSpPr>
              <a:spLocks noChangeShapeType="1"/>
            </p:cNvSpPr>
            <p:nvPr userDrawn="1"/>
          </p:nvSpPr>
          <p:spPr bwMode="white">
            <a:xfrm>
              <a:off x="3840" y="0"/>
              <a:ext cx="0" cy="4320"/>
            </a:xfrm>
            <a:prstGeom prst="line">
              <a:avLst/>
            </a:prstGeom>
            <a:noFill/>
            <a:ln w="9525">
              <a:pattFill prst="pct30">
                <a:fgClr>
                  <a:schemeClr val="folHlink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88" name="Line 48"/>
            <p:cNvSpPr>
              <a:spLocks noChangeShapeType="1"/>
            </p:cNvSpPr>
            <p:nvPr userDrawn="1"/>
          </p:nvSpPr>
          <p:spPr bwMode="white">
            <a:xfrm>
              <a:off x="4032" y="0"/>
              <a:ext cx="0" cy="4320"/>
            </a:xfrm>
            <a:prstGeom prst="line">
              <a:avLst/>
            </a:prstGeom>
            <a:noFill/>
            <a:ln w="9525">
              <a:pattFill prst="pct30">
                <a:fgClr>
                  <a:schemeClr val="folHlink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89" name="Line 49"/>
            <p:cNvSpPr>
              <a:spLocks noChangeShapeType="1"/>
            </p:cNvSpPr>
            <p:nvPr userDrawn="1"/>
          </p:nvSpPr>
          <p:spPr bwMode="white">
            <a:xfrm>
              <a:off x="4224" y="0"/>
              <a:ext cx="0" cy="4320"/>
            </a:xfrm>
            <a:prstGeom prst="line">
              <a:avLst/>
            </a:prstGeom>
            <a:noFill/>
            <a:ln w="9525">
              <a:pattFill prst="pct30">
                <a:fgClr>
                  <a:schemeClr val="folHlink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90" name="Line 50"/>
            <p:cNvSpPr>
              <a:spLocks noChangeShapeType="1"/>
            </p:cNvSpPr>
            <p:nvPr userDrawn="1"/>
          </p:nvSpPr>
          <p:spPr bwMode="white">
            <a:xfrm>
              <a:off x="4416" y="0"/>
              <a:ext cx="0" cy="4320"/>
            </a:xfrm>
            <a:prstGeom prst="line">
              <a:avLst/>
            </a:prstGeom>
            <a:noFill/>
            <a:ln w="9525">
              <a:pattFill prst="pct30">
                <a:fgClr>
                  <a:schemeClr val="folHlink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91" name="Line 51"/>
            <p:cNvSpPr>
              <a:spLocks noChangeShapeType="1"/>
            </p:cNvSpPr>
            <p:nvPr userDrawn="1"/>
          </p:nvSpPr>
          <p:spPr bwMode="white">
            <a:xfrm>
              <a:off x="4608" y="0"/>
              <a:ext cx="0" cy="4320"/>
            </a:xfrm>
            <a:prstGeom prst="line">
              <a:avLst/>
            </a:prstGeom>
            <a:noFill/>
            <a:ln w="9525">
              <a:pattFill prst="pct30">
                <a:fgClr>
                  <a:schemeClr val="folHlink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92" name="Line 52"/>
            <p:cNvSpPr>
              <a:spLocks noChangeShapeType="1"/>
            </p:cNvSpPr>
            <p:nvPr userDrawn="1"/>
          </p:nvSpPr>
          <p:spPr bwMode="white">
            <a:xfrm>
              <a:off x="4800" y="0"/>
              <a:ext cx="0" cy="4320"/>
            </a:xfrm>
            <a:prstGeom prst="line">
              <a:avLst/>
            </a:prstGeom>
            <a:noFill/>
            <a:ln w="9525">
              <a:pattFill prst="pct30">
                <a:fgClr>
                  <a:schemeClr val="folHlink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93" name="Line 53"/>
            <p:cNvSpPr>
              <a:spLocks noChangeShapeType="1"/>
            </p:cNvSpPr>
            <p:nvPr userDrawn="1"/>
          </p:nvSpPr>
          <p:spPr bwMode="white">
            <a:xfrm>
              <a:off x="4992" y="0"/>
              <a:ext cx="0" cy="4320"/>
            </a:xfrm>
            <a:prstGeom prst="line">
              <a:avLst/>
            </a:prstGeom>
            <a:noFill/>
            <a:ln w="9525">
              <a:pattFill prst="pct30">
                <a:fgClr>
                  <a:schemeClr val="folHlink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94" name="Line 54"/>
            <p:cNvSpPr>
              <a:spLocks noChangeShapeType="1"/>
            </p:cNvSpPr>
            <p:nvPr userDrawn="1"/>
          </p:nvSpPr>
          <p:spPr bwMode="white">
            <a:xfrm>
              <a:off x="5184" y="0"/>
              <a:ext cx="0" cy="4320"/>
            </a:xfrm>
            <a:prstGeom prst="line">
              <a:avLst/>
            </a:prstGeom>
            <a:noFill/>
            <a:ln w="9525">
              <a:pattFill prst="pct30">
                <a:fgClr>
                  <a:schemeClr val="folHlink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95" name="Line 55"/>
            <p:cNvSpPr>
              <a:spLocks noChangeShapeType="1"/>
            </p:cNvSpPr>
            <p:nvPr userDrawn="1"/>
          </p:nvSpPr>
          <p:spPr bwMode="white">
            <a:xfrm>
              <a:off x="5376" y="0"/>
              <a:ext cx="0" cy="4320"/>
            </a:xfrm>
            <a:prstGeom prst="line">
              <a:avLst/>
            </a:prstGeom>
            <a:noFill/>
            <a:ln w="9525">
              <a:pattFill prst="pct30">
                <a:fgClr>
                  <a:schemeClr val="folHlink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96" name="Line 56"/>
            <p:cNvSpPr>
              <a:spLocks noChangeShapeType="1"/>
            </p:cNvSpPr>
            <p:nvPr userDrawn="1"/>
          </p:nvSpPr>
          <p:spPr bwMode="white">
            <a:xfrm>
              <a:off x="5568" y="0"/>
              <a:ext cx="0" cy="4320"/>
            </a:xfrm>
            <a:prstGeom prst="line">
              <a:avLst/>
            </a:prstGeom>
            <a:noFill/>
            <a:ln w="9525">
              <a:pattFill prst="pct30">
                <a:fgClr>
                  <a:schemeClr val="folHlink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297" name="Line 57"/>
          <p:cNvSpPr>
            <a:spLocks noChangeShapeType="1"/>
          </p:cNvSpPr>
          <p:nvPr userDrawn="1"/>
        </p:nvSpPr>
        <p:spPr bwMode="ltGray">
          <a:xfrm>
            <a:off x="8839200" y="0"/>
            <a:ext cx="0" cy="23622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0298" name="Group 58"/>
          <p:cNvGrpSpPr>
            <a:grpSpLocks/>
          </p:cNvGrpSpPr>
          <p:nvPr userDrawn="1"/>
        </p:nvGrpSpPr>
        <p:grpSpPr bwMode="auto">
          <a:xfrm>
            <a:off x="4763" y="887413"/>
            <a:ext cx="6654800" cy="2851150"/>
            <a:chOff x="3" y="559"/>
            <a:chExt cx="4192" cy="1796"/>
          </a:xfrm>
        </p:grpSpPr>
        <p:sp>
          <p:nvSpPr>
            <p:cNvPr id="10299" name="Line 59"/>
            <p:cNvSpPr>
              <a:spLocks noChangeShapeType="1"/>
            </p:cNvSpPr>
            <p:nvPr userDrawn="1"/>
          </p:nvSpPr>
          <p:spPr bwMode="ltGray">
            <a:xfrm>
              <a:off x="506" y="559"/>
              <a:ext cx="0" cy="1796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00" name="Line 60"/>
            <p:cNvSpPr>
              <a:spLocks noChangeShapeType="1"/>
            </p:cNvSpPr>
            <p:nvPr userDrawn="1"/>
          </p:nvSpPr>
          <p:spPr bwMode="ltGray">
            <a:xfrm flipH="1" flipV="1">
              <a:off x="3" y="1924"/>
              <a:ext cx="3211" cy="1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01" name="Line 61"/>
            <p:cNvSpPr>
              <a:spLocks noChangeShapeType="1"/>
            </p:cNvSpPr>
            <p:nvPr userDrawn="1"/>
          </p:nvSpPr>
          <p:spPr bwMode="ltGray">
            <a:xfrm flipH="1" flipV="1">
              <a:off x="384" y="938"/>
              <a:ext cx="3811" cy="1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02" name="Arc 62"/>
            <p:cNvSpPr>
              <a:spLocks/>
            </p:cNvSpPr>
            <p:nvPr userDrawn="1"/>
          </p:nvSpPr>
          <p:spPr bwMode="ltGray">
            <a:xfrm rot="16200000" flipH="1">
              <a:off x="426" y="860"/>
              <a:ext cx="156" cy="157"/>
            </a:xfrm>
            <a:custGeom>
              <a:avLst/>
              <a:gdLst>
                <a:gd name="G0" fmla="+- 21595 0 0"/>
                <a:gd name="G1" fmla="+- 21600 0 0"/>
                <a:gd name="G2" fmla="+- 21600 0 0"/>
                <a:gd name="T0" fmla="*/ 21114 w 43195"/>
                <a:gd name="T1" fmla="*/ 5 h 43200"/>
                <a:gd name="T2" fmla="*/ 0 w 43195"/>
                <a:gd name="T3" fmla="*/ 22056 h 43200"/>
                <a:gd name="T4" fmla="*/ 21595 w 43195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195" h="43200" fill="none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</a:path>
                <a:path w="43195" h="43200" stroke="0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  <a:lnTo>
                    <a:pt x="21595" y="21600"/>
                  </a:lnTo>
                  <a:close/>
                </a:path>
              </a:pathLst>
            </a:cu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303" name="Group 63"/>
          <p:cNvGrpSpPr>
            <a:grpSpLocks/>
          </p:cNvGrpSpPr>
          <p:nvPr userDrawn="1"/>
        </p:nvGrpSpPr>
        <p:grpSpPr bwMode="auto">
          <a:xfrm>
            <a:off x="2349500" y="3098800"/>
            <a:ext cx="6045200" cy="2876550"/>
            <a:chOff x="1480" y="1952"/>
            <a:chExt cx="3808" cy="1812"/>
          </a:xfrm>
        </p:grpSpPr>
        <p:sp>
          <p:nvSpPr>
            <p:cNvPr id="10304" name="Line 64"/>
            <p:cNvSpPr>
              <a:spLocks noChangeShapeType="1"/>
            </p:cNvSpPr>
            <p:nvPr userDrawn="1"/>
          </p:nvSpPr>
          <p:spPr bwMode="ltGray">
            <a:xfrm flipV="1">
              <a:off x="1480" y="3442"/>
              <a:ext cx="3808" cy="0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05" name="Line 65"/>
            <p:cNvSpPr>
              <a:spLocks noChangeShapeType="1"/>
            </p:cNvSpPr>
            <p:nvPr userDrawn="1"/>
          </p:nvSpPr>
          <p:spPr bwMode="ltGray">
            <a:xfrm flipH="1">
              <a:off x="5172" y="1952"/>
              <a:ext cx="0" cy="1812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06" name="Arc 66"/>
            <p:cNvSpPr>
              <a:spLocks/>
            </p:cNvSpPr>
            <p:nvPr userDrawn="1"/>
          </p:nvSpPr>
          <p:spPr bwMode="ltGray">
            <a:xfrm rot="5400000">
              <a:off x="5097" y="3346"/>
              <a:ext cx="156" cy="157"/>
            </a:xfrm>
            <a:custGeom>
              <a:avLst/>
              <a:gdLst>
                <a:gd name="G0" fmla="+- 21595 0 0"/>
                <a:gd name="G1" fmla="+- 21600 0 0"/>
                <a:gd name="G2" fmla="+- 21600 0 0"/>
                <a:gd name="T0" fmla="*/ 21114 w 43195"/>
                <a:gd name="T1" fmla="*/ 5 h 43200"/>
                <a:gd name="T2" fmla="*/ 0 w 43195"/>
                <a:gd name="T3" fmla="*/ 22056 h 43200"/>
                <a:gd name="T4" fmla="*/ 21595 w 43195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195" h="43200" fill="none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</a:path>
                <a:path w="43195" h="43200" stroke="0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  <a:lnTo>
                    <a:pt x="21595" y="21600"/>
                  </a:lnTo>
                  <a:close/>
                </a:path>
              </a:pathLst>
            </a:cu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307" name="Rectangle 67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sr-Latn-CS" altLang="zh-TW"/>
              <a:t>TITLE</a:t>
            </a:r>
            <a:endParaRPr lang="en-US" altLang="zh-TW"/>
          </a:p>
        </p:txBody>
      </p:sp>
      <p:sp>
        <p:nvSpPr>
          <p:cNvPr id="10308" name="Rectangle 6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sr-Latn-CS" altLang="zh-TW"/>
              <a:t>Subtitle</a:t>
            </a:r>
            <a:endParaRPr lang="en-US" altLang="zh-TW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89713" y="304800"/>
            <a:ext cx="1943100" cy="59451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5650" y="304800"/>
            <a:ext cx="5681663" cy="59451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0413" y="1773238"/>
            <a:ext cx="3810000" cy="4476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2813" y="1773238"/>
            <a:ext cx="3810000" cy="4476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9" name="Group 3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9220" name="Group 4"/>
            <p:cNvGrpSpPr>
              <a:grpSpLocks/>
            </p:cNvGrpSpPr>
            <p:nvPr/>
          </p:nvGrpSpPr>
          <p:grpSpPr bwMode="auto">
            <a:xfrm>
              <a:off x="0" y="192"/>
              <a:ext cx="5760" cy="4032"/>
              <a:chOff x="0" y="192"/>
              <a:chExt cx="5760" cy="4032"/>
            </a:xfrm>
          </p:grpSpPr>
          <p:sp>
            <p:nvSpPr>
              <p:cNvPr id="9221" name="Line 5"/>
              <p:cNvSpPr>
                <a:spLocks noChangeShapeType="1"/>
              </p:cNvSpPr>
              <p:nvPr/>
            </p:nvSpPr>
            <p:spPr bwMode="white">
              <a:xfrm>
                <a:off x="0" y="192"/>
                <a:ext cx="5760" cy="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22" name="Line 6"/>
              <p:cNvSpPr>
                <a:spLocks noChangeShapeType="1"/>
              </p:cNvSpPr>
              <p:nvPr/>
            </p:nvSpPr>
            <p:spPr bwMode="white">
              <a:xfrm>
                <a:off x="0" y="384"/>
                <a:ext cx="5760" cy="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23" name="Line 7"/>
              <p:cNvSpPr>
                <a:spLocks noChangeShapeType="1"/>
              </p:cNvSpPr>
              <p:nvPr/>
            </p:nvSpPr>
            <p:spPr bwMode="white">
              <a:xfrm>
                <a:off x="0" y="576"/>
                <a:ext cx="5760" cy="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24" name="Line 8"/>
              <p:cNvSpPr>
                <a:spLocks noChangeShapeType="1"/>
              </p:cNvSpPr>
              <p:nvPr/>
            </p:nvSpPr>
            <p:spPr bwMode="white">
              <a:xfrm>
                <a:off x="0" y="768"/>
                <a:ext cx="5760" cy="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25" name="Line 9"/>
              <p:cNvSpPr>
                <a:spLocks noChangeShapeType="1"/>
              </p:cNvSpPr>
              <p:nvPr/>
            </p:nvSpPr>
            <p:spPr bwMode="white">
              <a:xfrm>
                <a:off x="0" y="960"/>
                <a:ext cx="5760" cy="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26" name="Line 10"/>
              <p:cNvSpPr>
                <a:spLocks noChangeShapeType="1"/>
              </p:cNvSpPr>
              <p:nvPr/>
            </p:nvSpPr>
            <p:spPr bwMode="white">
              <a:xfrm>
                <a:off x="0" y="1152"/>
                <a:ext cx="5760" cy="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27" name="Line 11"/>
              <p:cNvSpPr>
                <a:spLocks noChangeShapeType="1"/>
              </p:cNvSpPr>
              <p:nvPr/>
            </p:nvSpPr>
            <p:spPr bwMode="white">
              <a:xfrm>
                <a:off x="0" y="1344"/>
                <a:ext cx="5760" cy="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28" name="Line 12"/>
              <p:cNvSpPr>
                <a:spLocks noChangeShapeType="1"/>
              </p:cNvSpPr>
              <p:nvPr/>
            </p:nvSpPr>
            <p:spPr bwMode="white">
              <a:xfrm>
                <a:off x="0" y="1536"/>
                <a:ext cx="5760" cy="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29" name="Line 13"/>
              <p:cNvSpPr>
                <a:spLocks noChangeShapeType="1"/>
              </p:cNvSpPr>
              <p:nvPr/>
            </p:nvSpPr>
            <p:spPr bwMode="white">
              <a:xfrm>
                <a:off x="0" y="1728"/>
                <a:ext cx="5760" cy="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30" name="Line 14"/>
              <p:cNvSpPr>
                <a:spLocks noChangeShapeType="1"/>
              </p:cNvSpPr>
              <p:nvPr/>
            </p:nvSpPr>
            <p:spPr bwMode="white">
              <a:xfrm>
                <a:off x="0" y="1920"/>
                <a:ext cx="5760" cy="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31" name="Line 15"/>
              <p:cNvSpPr>
                <a:spLocks noChangeShapeType="1"/>
              </p:cNvSpPr>
              <p:nvPr/>
            </p:nvSpPr>
            <p:spPr bwMode="white">
              <a:xfrm>
                <a:off x="0" y="2112"/>
                <a:ext cx="5760" cy="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32" name="Line 16"/>
              <p:cNvSpPr>
                <a:spLocks noChangeShapeType="1"/>
              </p:cNvSpPr>
              <p:nvPr/>
            </p:nvSpPr>
            <p:spPr bwMode="white">
              <a:xfrm>
                <a:off x="0" y="2304"/>
                <a:ext cx="5760" cy="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33" name="Line 17"/>
              <p:cNvSpPr>
                <a:spLocks noChangeShapeType="1"/>
              </p:cNvSpPr>
              <p:nvPr/>
            </p:nvSpPr>
            <p:spPr bwMode="white">
              <a:xfrm>
                <a:off x="0" y="2496"/>
                <a:ext cx="5760" cy="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34" name="Line 18"/>
              <p:cNvSpPr>
                <a:spLocks noChangeShapeType="1"/>
              </p:cNvSpPr>
              <p:nvPr/>
            </p:nvSpPr>
            <p:spPr bwMode="white">
              <a:xfrm>
                <a:off x="0" y="2688"/>
                <a:ext cx="5760" cy="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35" name="Line 19"/>
              <p:cNvSpPr>
                <a:spLocks noChangeShapeType="1"/>
              </p:cNvSpPr>
              <p:nvPr/>
            </p:nvSpPr>
            <p:spPr bwMode="white">
              <a:xfrm>
                <a:off x="0" y="2880"/>
                <a:ext cx="5760" cy="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36" name="Line 20"/>
              <p:cNvSpPr>
                <a:spLocks noChangeShapeType="1"/>
              </p:cNvSpPr>
              <p:nvPr/>
            </p:nvSpPr>
            <p:spPr bwMode="white">
              <a:xfrm>
                <a:off x="0" y="3072"/>
                <a:ext cx="5760" cy="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37" name="Line 21"/>
              <p:cNvSpPr>
                <a:spLocks noChangeShapeType="1"/>
              </p:cNvSpPr>
              <p:nvPr/>
            </p:nvSpPr>
            <p:spPr bwMode="white">
              <a:xfrm>
                <a:off x="0" y="3264"/>
                <a:ext cx="5760" cy="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38" name="Line 22"/>
              <p:cNvSpPr>
                <a:spLocks noChangeShapeType="1"/>
              </p:cNvSpPr>
              <p:nvPr/>
            </p:nvSpPr>
            <p:spPr bwMode="white">
              <a:xfrm>
                <a:off x="0" y="3456"/>
                <a:ext cx="5760" cy="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39" name="Line 23"/>
              <p:cNvSpPr>
                <a:spLocks noChangeShapeType="1"/>
              </p:cNvSpPr>
              <p:nvPr/>
            </p:nvSpPr>
            <p:spPr bwMode="white">
              <a:xfrm>
                <a:off x="0" y="3648"/>
                <a:ext cx="5760" cy="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40" name="Line 24"/>
              <p:cNvSpPr>
                <a:spLocks noChangeShapeType="1"/>
              </p:cNvSpPr>
              <p:nvPr/>
            </p:nvSpPr>
            <p:spPr bwMode="white">
              <a:xfrm>
                <a:off x="0" y="3840"/>
                <a:ext cx="5760" cy="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41" name="Line 25"/>
              <p:cNvSpPr>
                <a:spLocks noChangeShapeType="1"/>
              </p:cNvSpPr>
              <p:nvPr/>
            </p:nvSpPr>
            <p:spPr bwMode="white">
              <a:xfrm>
                <a:off x="0" y="4032"/>
                <a:ext cx="5760" cy="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42" name="Line 26"/>
              <p:cNvSpPr>
                <a:spLocks noChangeShapeType="1"/>
              </p:cNvSpPr>
              <p:nvPr/>
            </p:nvSpPr>
            <p:spPr bwMode="white">
              <a:xfrm>
                <a:off x="0" y="4224"/>
                <a:ext cx="5760" cy="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9243" name="Group 27"/>
            <p:cNvGrpSpPr>
              <a:grpSpLocks/>
            </p:cNvGrpSpPr>
            <p:nvPr/>
          </p:nvGrpSpPr>
          <p:grpSpPr bwMode="auto">
            <a:xfrm>
              <a:off x="192" y="0"/>
              <a:ext cx="5376" cy="4320"/>
              <a:chOff x="192" y="0"/>
              <a:chExt cx="5376" cy="4320"/>
            </a:xfrm>
          </p:grpSpPr>
          <p:sp>
            <p:nvSpPr>
              <p:cNvPr id="9244" name="Line 28"/>
              <p:cNvSpPr>
                <a:spLocks noChangeShapeType="1"/>
              </p:cNvSpPr>
              <p:nvPr/>
            </p:nvSpPr>
            <p:spPr bwMode="white">
              <a:xfrm>
                <a:off x="192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45" name="Line 29"/>
              <p:cNvSpPr>
                <a:spLocks noChangeShapeType="1"/>
              </p:cNvSpPr>
              <p:nvPr/>
            </p:nvSpPr>
            <p:spPr bwMode="white">
              <a:xfrm>
                <a:off x="384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46" name="Line 30"/>
              <p:cNvSpPr>
                <a:spLocks noChangeShapeType="1"/>
              </p:cNvSpPr>
              <p:nvPr/>
            </p:nvSpPr>
            <p:spPr bwMode="white">
              <a:xfrm>
                <a:off x="576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47" name="Line 31"/>
              <p:cNvSpPr>
                <a:spLocks noChangeShapeType="1"/>
              </p:cNvSpPr>
              <p:nvPr/>
            </p:nvSpPr>
            <p:spPr bwMode="white">
              <a:xfrm>
                <a:off x="768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48" name="Line 32"/>
              <p:cNvSpPr>
                <a:spLocks noChangeShapeType="1"/>
              </p:cNvSpPr>
              <p:nvPr/>
            </p:nvSpPr>
            <p:spPr bwMode="white">
              <a:xfrm>
                <a:off x="960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49" name="Line 33"/>
              <p:cNvSpPr>
                <a:spLocks noChangeShapeType="1"/>
              </p:cNvSpPr>
              <p:nvPr/>
            </p:nvSpPr>
            <p:spPr bwMode="white">
              <a:xfrm>
                <a:off x="1152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50" name="Line 34"/>
              <p:cNvSpPr>
                <a:spLocks noChangeShapeType="1"/>
              </p:cNvSpPr>
              <p:nvPr/>
            </p:nvSpPr>
            <p:spPr bwMode="white">
              <a:xfrm>
                <a:off x="1344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51" name="Line 35"/>
              <p:cNvSpPr>
                <a:spLocks noChangeShapeType="1"/>
              </p:cNvSpPr>
              <p:nvPr/>
            </p:nvSpPr>
            <p:spPr bwMode="white">
              <a:xfrm>
                <a:off x="1536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52" name="Line 36"/>
              <p:cNvSpPr>
                <a:spLocks noChangeShapeType="1"/>
              </p:cNvSpPr>
              <p:nvPr/>
            </p:nvSpPr>
            <p:spPr bwMode="white">
              <a:xfrm>
                <a:off x="1728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53" name="Line 37"/>
              <p:cNvSpPr>
                <a:spLocks noChangeShapeType="1"/>
              </p:cNvSpPr>
              <p:nvPr/>
            </p:nvSpPr>
            <p:spPr bwMode="white">
              <a:xfrm>
                <a:off x="1920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54" name="Line 38"/>
              <p:cNvSpPr>
                <a:spLocks noChangeShapeType="1"/>
              </p:cNvSpPr>
              <p:nvPr/>
            </p:nvSpPr>
            <p:spPr bwMode="white">
              <a:xfrm>
                <a:off x="2112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55" name="Line 39"/>
              <p:cNvSpPr>
                <a:spLocks noChangeShapeType="1"/>
              </p:cNvSpPr>
              <p:nvPr/>
            </p:nvSpPr>
            <p:spPr bwMode="white">
              <a:xfrm>
                <a:off x="2304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56" name="Line 40"/>
              <p:cNvSpPr>
                <a:spLocks noChangeShapeType="1"/>
              </p:cNvSpPr>
              <p:nvPr/>
            </p:nvSpPr>
            <p:spPr bwMode="white">
              <a:xfrm>
                <a:off x="2496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57" name="Line 41"/>
              <p:cNvSpPr>
                <a:spLocks noChangeShapeType="1"/>
              </p:cNvSpPr>
              <p:nvPr/>
            </p:nvSpPr>
            <p:spPr bwMode="white">
              <a:xfrm>
                <a:off x="2688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58" name="Line 42"/>
              <p:cNvSpPr>
                <a:spLocks noChangeShapeType="1"/>
              </p:cNvSpPr>
              <p:nvPr/>
            </p:nvSpPr>
            <p:spPr bwMode="white">
              <a:xfrm>
                <a:off x="2880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59" name="Line 43"/>
              <p:cNvSpPr>
                <a:spLocks noChangeShapeType="1"/>
              </p:cNvSpPr>
              <p:nvPr/>
            </p:nvSpPr>
            <p:spPr bwMode="white">
              <a:xfrm>
                <a:off x="3072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60" name="Line 44"/>
              <p:cNvSpPr>
                <a:spLocks noChangeShapeType="1"/>
              </p:cNvSpPr>
              <p:nvPr/>
            </p:nvSpPr>
            <p:spPr bwMode="white">
              <a:xfrm>
                <a:off x="3264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61" name="Line 45"/>
              <p:cNvSpPr>
                <a:spLocks noChangeShapeType="1"/>
              </p:cNvSpPr>
              <p:nvPr/>
            </p:nvSpPr>
            <p:spPr bwMode="white">
              <a:xfrm>
                <a:off x="3456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62" name="Line 46"/>
              <p:cNvSpPr>
                <a:spLocks noChangeShapeType="1"/>
              </p:cNvSpPr>
              <p:nvPr/>
            </p:nvSpPr>
            <p:spPr bwMode="white">
              <a:xfrm>
                <a:off x="3648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63" name="Line 47"/>
              <p:cNvSpPr>
                <a:spLocks noChangeShapeType="1"/>
              </p:cNvSpPr>
              <p:nvPr/>
            </p:nvSpPr>
            <p:spPr bwMode="white">
              <a:xfrm>
                <a:off x="3840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64" name="Line 48"/>
              <p:cNvSpPr>
                <a:spLocks noChangeShapeType="1"/>
              </p:cNvSpPr>
              <p:nvPr/>
            </p:nvSpPr>
            <p:spPr bwMode="white">
              <a:xfrm>
                <a:off x="4032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65" name="Line 49"/>
              <p:cNvSpPr>
                <a:spLocks noChangeShapeType="1"/>
              </p:cNvSpPr>
              <p:nvPr/>
            </p:nvSpPr>
            <p:spPr bwMode="white">
              <a:xfrm>
                <a:off x="4224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66" name="Line 50"/>
              <p:cNvSpPr>
                <a:spLocks noChangeShapeType="1"/>
              </p:cNvSpPr>
              <p:nvPr/>
            </p:nvSpPr>
            <p:spPr bwMode="white">
              <a:xfrm>
                <a:off x="4416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67" name="Line 51"/>
              <p:cNvSpPr>
                <a:spLocks noChangeShapeType="1"/>
              </p:cNvSpPr>
              <p:nvPr/>
            </p:nvSpPr>
            <p:spPr bwMode="white">
              <a:xfrm>
                <a:off x="4608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68" name="Line 52"/>
              <p:cNvSpPr>
                <a:spLocks noChangeShapeType="1"/>
              </p:cNvSpPr>
              <p:nvPr/>
            </p:nvSpPr>
            <p:spPr bwMode="white">
              <a:xfrm>
                <a:off x="4800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69" name="Line 53"/>
              <p:cNvSpPr>
                <a:spLocks noChangeShapeType="1"/>
              </p:cNvSpPr>
              <p:nvPr/>
            </p:nvSpPr>
            <p:spPr bwMode="white">
              <a:xfrm>
                <a:off x="4992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70" name="Line 54"/>
              <p:cNvSpPr>
                <a:spLocks noChangeShapeType="1"/>
              </p:cNvSpPr>
              <p:nvPr/>
            </p:nvSpPr>
            <p:spPr bwMode="white">
              <a:xfrm>
                <a:off x="5184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71" name="Line 55"/>
              <p:cNvSpPr>
                <a:spLocks noChangeShapeType="1"/>
              </p:cNvSpPr>
              <p:nvPr/>
            </p:nvSpPr>
            <p:spPr bwMode="white">
              <a:xfrm>
                <a:off x="5376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72" name="Line 56"/>
              <p:cNvSpPr>
                <a:spLocks noChangeShapeType="1"/>
              </p:cNvSpPr>
              <p:nvPr/>
            </p:nvSpPr>
            <p:spPr bwMode="white">
              <a:xfrm>
                <a:off x="5568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9274" name="Line 58"/>
          <p:cNvSpPr>
            <a:spLocks noChangeShapeType="1"/>
          </p:cNvSpPr>
          <p:nvPr/>
        </p:nvSpPr>
        <p:spPr bwMode="ltGray">
          <a:xfrm>
            <a:off x="8839200" y="0"/>
            <a:ext cx="0" cy="23622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9275" name="Group 59"/>
          <p:cNvGrpSpPr>
            <a:grpSpLocks/>
          </p:cNvGrpSpPr>
          <p:nvPr/>
        </p:nvGrpSpPr>
        <p:grpSpPr bwMode="auto">
          <a:xfrm>
            <a:off x="414338" y="1416050"/>
            <a:ext cx="1784350" cy="2324100"/>
            <a:chOff x="96" y="916"/>
            <a:chExt cx="2208" cy="2876"/>
          </a:xfrm>
        </p:grpSpPr>
        <p:sp>
          <p:nvSpPr>
            <p:cNvPr id="9276" name="Line 60"/>
            <p:cNvSpPr>
              <a:spLocks noChangeShapeType="1"/>
            </p:cNvSpPr>
            <p:nvPr/>
          </p:nvSpPr>
          <p:spPr bwMode="ltGray">
            <a:xfrm flipH="1">
              <a:off x="96" y="1037"/>
              <a:ext cx="2208" cy="0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77" name="Line 61"/>
            <p:cNvSpPr>
              <a:spLocks noChangeShapeType="1"/>
            </p:cNvSpPr>
            <p:nvPr/>
          </p:nvSpPr>
          <p:spPr bwMode="ltGray">
            <a:xfrm>
              <a:off x="336" y="920"/>
              <a:ext cx="0" cy="2872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78" name="Arc 62"/>
            <p:cNvSpPr>
              <a:spLocks/>
            </p:cNvSpPr>
            <p:nvPr/>
          </p:nvSpPr>
          <p:spPr bwMode="ltGray">
            <a:xfrm flipH="1">
              <a:off x="217" y="916"/>
              <a:ext cx="239" cy="239"/>
            </a:xfrm>
            <a:custGeom>
              <a:avLst/>
              <a:gdLst>
                <a:gd name="G0" fmla="+- 21595 0 0"/>
                <a:gd name="G1" fmla="+- 21600 0 0"/>
                <a:gd name="G2" fmla="+- 21600 0 0"/>
                <a:gd name="T0" fmla="*/ 21114 w 43195"/>
                <a:gd name="T1" fmla="*/ 5 h 43200"/>
                <a:gd name="T2" fmla="*/ 0 w 43195"/>
                <a:gd name="T3" fmla="*/ 22056 h 43200"/>
                <a:gd name="T4" fmla="*/ 21595 w 43195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195" h="43200" fill="none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</a:path>
                <a:path w="43195" h="43200" stroke="0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  <a:lnTo>
                    <a:pt x="21595" y="21600"/>
                  </a:lnTo>
                  <a:close/>
                </a:path>
              </a:pathLst>
            </a:cu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9279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75565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zh-TW" smtClean="0"/>
              <a:t>TITLE</a:t>
            </a:r>
            <a:endParaRPr lang="en-US" altLang="zh-TW" smtClean="0"/>
          </a:p>
        </p:txBody>
      </p:sp>
      <p:sp>
        <p:nvSpPr>
          <p:cNvPr id="9280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0413" y="1773238"/>
            <a:ext cx="7772400" cy="447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zh-TW" smtClean="0"/>
              <a:t>Word</a:t>
            </a:r>
            <a:endParaRPr lang="en-US" altLang="zh-TW" smtClean="0"/>
          </a:p>
          <a:p>
            <a:pPr lvl="1"/>
            <a:r>
              <a:rPr lang="sr-Latn-CS" altLang="zh-TW" smtClean="0"/>
              <a:t>Word</a:t>
            </a:r>
          </a:p>
          <a:p>
            <a:pPr lvl="2"/>
            <a:r>
              <a:rPr lang="sr-Latn-CS" altLang="zh-TW" smtClean="0"/>
              <a:t>Word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w"/>
        <a:defRPr kumimoji="1"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w"/>
        <a:defRPr kumimoji="1" sz="2000">
          <a:solidFill>
            <a:schemeClr val="tx1"/>
          </a:solidFill>
          <a:latin typeface="+mn-lt"/>
          <a:ea typeface="新細明體" pitchFamily="18" charset="-12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2" charset="2"/>
        <a:buChar char="w"/>
        <a:defRPr kumimoji="1">
          <a:solidFill>
            <a:schemeClr val="tx1"/>
          </a:solidFill>
          <a:latin typeface="+mn-lt"/>
          <a:ea typeface="新細明體" pitchFamily="18" charset="-12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kumimoji="1" sz="2000">
          <a:solidFill>
            <a:schemeClr val="tx1"/>
          </a:solidFill>
          <a:latin typeface="Tahoma" pitchFamily="34" charset="0"/>
          <a:ea typeface="新細明體" pitchFamily="18" charset="-12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latin typeface="Tahoma" pitchFamily="34" charset="0"/>
          <a:ea typeface="新細明體" pitchFamily="18" charset="-12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latin typeface="Tahoma" pitchFamily="34" charset="0"/>
          <a:ea typeface="新細明體" pitchFamily="18" charset="-12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latin typeface="Tahoma" pitchFamily="34" charset="0"/>
          <a:ea typeface="新細明體" pitchFamily="18" charset="-12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latin typeface="Tahoma" pitchFamily="34" charset="0"/>
          <a:ea typeface="新細明體" pitchFamily="18" charset="-12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latin typeface="Tahoma" pitchFamily="34" charset="0"/>
          <a:ea typeface="新細明體" pitchFamily="18" charset="-12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46" name="Rectangle 46"/>
          <p:cNvSpPr>
            <a:spLocks noGrp="1" noChangeArrowheads="1"/>
          </p:cNvSpPr>
          <p:nvPr>
            <p:ph type="ctrTitle"/>
          </p:nvPr>
        </p:nvSpPr>
        <p:spPr>
          <a:xfrm>
            <a:off x="928662" y="1785926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ru-RU" sz="4800" dirty="0"/>
              <a:t>Фармакокинетика: </a:t>
            </a: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>АДМЕ процеси</a:t>
            </a:r>
            <a:endParaRPr lang="en-US" dirty="0"/>
          </a:p>
        </p:txBody>
      </p:sp>
      <p:sp>
        <p:nvSpPr>
          <p:cNvPr id="25647" name="Rectangle 47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7110413" cy="1752600"/>
          </a:xfrm>
        </p:spPr>
        <p:txBody>
          <a:bodyPr/>
          <a:lstStyle/>
          <a:p>
            <a:r>
              <a:rPr lang="sr-Cyrl-CS" dirty="0"/>
              <a:t>Предмет: </a:t>
            </a:r>
            <a:r>
              <a:rPr lang="sr-Cyrl-CS" b="1" dirty="0"/>
              <a:t>ФАРМАКОЛОГИЈА 1</a:t>
            </a:r>
            <a:endParaRPr lang="sr-Cyrl-CS" dirty="0"/>
          </a:p>
          <a:p>
            <a:endParaRPr lang="sr-Cyrl-CS" sz="1200" dirty="0"/>
          </a:p>
          <a:p>
            <a:endParaRPr lang="sr-Cyrl-CS" sz="1200" dirty="0"/>
          </a:p>
          <a:p>
            <a:pPr algn="r"/>
            <a:r>
              <a:rPr lang="sr-Cyrl-CS" sz="2000" dirty="0" smtClean="0"/>
              <a:t>Проф. </a:t>
            </a:r>
            <a:r>
              <a:rPr lang="sr-Cyrl-CS" sz="2000" dirty="0"/>
              <a:t>др Наташа Ђорђевић</a:t>
            </a:r>
            <a:r>
              <a:rPr lang="en-US" dirty="0"/>
              <a:t> 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42852"/>
            <a:ext cx="504031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b="1" dirty="0"/>
              <a:t>Метаболизам</a:t>
            </a:r>
            <a:endParaRPr lang="en-US" b="1" dirty="0"/>
          </a:p>
        </p:txBody>
      </p:sp>
      <p:sp>
        <p:nvSpPr>
          <p:cNvPr id="15155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/>
              <a:t>Метаболизам (биотрансформација) је процес хемијске измене лека којим се лек преводи из липофилне у хидрофилну форму.</a:t>
            </a:r>
          </a:p>
          <a:p>
            <a:r>
              <a:rPr lang="sr-Cyrl-CS"/>
              <a:t>Локализација:</a:t>
            </a:r>
          </a:p>
          <a:p>
            <a:pPr lvl="1"/>
            <a:r>
              <a:rPr lang="sr-Cyrl-CS"/>
              <a:t>Јетра</a:t>
            </a:r>
          </a:p>
          <a:p>
            <a:pPr lvl="1"/>
            <a:r>
              <a:rPr lang="sr-Cyrl-CS"/>
              <a:t>Друго: плазма, бубрег, плућа, зид црева...</a:t>
            </a:r>
          </a:p>
          <a:p>
            <a:r>
              <a:rPr lang="sr-Cyrl-CS"/>
              <a:t>Врсте метаболизма:</a:t>
            </a:r>
          </a:p>
          <a:p>
            <a:pPr lvl="1"/>
            <a:r>
              <a:rPr lang="sr-Cyrl-CS"/>
              <a:t>Реакције </a:t>
            </a:r>
            <a:r>
              <a:rPr lang="sr-Latn-CS"/>
              <a:t>I </a:t>
            </a:r>
            <a:r>
              <a:rPr lang="sr-Cyrl-CS"/>
              <a:t>фазе – оксидација, редукција, хидролиза</a:t>
            </a:r>
          </a:p>
          <a:p>
            <a:pPr lvl="1"/>
            <a:r>
              <a:rPr lang="sr-Cyrl-CS"/>
              <a:t>Реакције </a:t>
            </a:r>
            <a:r>
              <a:rPr lang="sr-Latn-CS"/>
              <a:t>II </a:t>
            </a:r>
            <a:r>
              <a:rPr lang="sr-Cyrl-CS"/>
              <a:t>фазе – коњугација са глукуронском киселином, сулфатном групом, глицином...</a:t>
            </a:r>
            <a:r>
              <a:rPr lang="en-US"/>
              <a:t> </a:t>
            </a:r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4000" dirty="0"/>
              <a:t>Последице </a:t>
            </a:r>
            <a:r>
              <a:rPr lang="sr-Cyrl-CS" sz="4000" dirty="0" smtClean="0"/>
              <a:t>метаболизма</a:t>
            </a:r>
            <a:endParaRPr lang="en-US" sz="4000" dirty="0"/>
          </a:p>
        </p:txBody>
      </p:sp>
      <p:sp>
        <p:nvSpPr>
          <p:cNvPr id="45568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760413" y="1628775"/>
            <a:ext cx="8132762" cy="4476750"/>
          </a:xfrm>
        </p:spPr>
        <p:txBody>
          <a:bodyPr/>
          <a:lstStyle/>
          <a:p>
            <a:r>
              <a:rPr lang="sr-Cyrl-CS" dirty="0"/>
              <a:t>Инактивација лека тј. детоксификација – превођење активне форме лека у неактивни метаболит </a:t>
            </a:r>
          </a:p>
          <a:p>
            <a:r>
              <a:rPr lang="sr-Cyrl-CS" dirty="0" smtClean="0"/>
              <a:t>Активација </a:t>
            </a:r>
            <a:r>
              <a:rPr lang="sr-Cyrl-CS" dirty="0"/>
              <a:t>лека - превођење неактивне форме лека у активни метаболит 	</a:t>
            </a:r>
          </a:p>
          <a:p>
            <a:r>
              <a:rPr lang="sr-Cyrl-CS" dirty="0"/>
              <a:t>Превођење активне форме у активни метаболит </a:t>
            </a:r>
          </a:p>
          <a:p>
            <a:r>
              <a:rPr lang="sr-Cyrl-CS" dirty="0" smtClean="0"/>
              <a:t>Превођење </a:t>
            </a:r>
            <a:r>
              <a:rPr lang="sr-Cyrl-CS" dirty="0"/>
              <a:t>активне форме у токсични или канцерогени метаболит</a:t>
            </a:r>
          </a:p>
          <a:p>
            <a:pPr algn="ctr">
              <a:buFont typeface="Wingdings" pitchFamily="2" charset="2"/>
              <a:buNone/>
            </a:pPr>
            <a:r>
              <a:rPr lang="sr-Cyrl-CS" dirty="0"/>
              <a:t>	</a:t>
            </a:r>
            <a:endParaRPr lang="sr-Cyrl-CS" dirty="0" smtClean="0"/>
          </a:p>
          <a:p>
            <a:pPr algn="ctr">
              <a:buFont typeface="Wingdings" pitchFamily="2" charset="2"/>
              <a:buNone/>
            </a:pPr>
            <a:r>
              <a:rPr lang="sr-Cyrl-CS" b="1" dirty="0">
                <a:solidFill>
                  <a:schemeClr val="tx2"/>
                </a:solidFill>
              </a:rPr>
              <a:t>	</a:t>
            </a:r>
            <a:r>
              <a:rPr lang="sr-Cyrl-CS" b="1" dirty="0" smtClean="0">
                <a:solidFill>
                  <a:schemeClr val="tx2"/>
                </a:solidFill>
              </a:rPr>
              <a:t>Превођење </a:t>
            </a:r>
            <a:r>
              <a:rPr lang="sr-Cyrl-CS" b="1" dirty="0">
                <a:solidFill>
                  <a:schemeClr val="tx2"/>
                </a:solidFill>
              </a:rPr>
              <a:t>хидрофилне у липофилну         форму </a:t>
            </a:r>
            <a:r>
              <a:rPr lang="en-US" b="1" dirty="0">
                <a:solidFill>
                  <a:schemeClr val="tx2"/>
                </a:solidFill>
                <a:cs typeface="Arial" pitchFamily="34" charset="0"/>
              </a:rPr>
              <a:t>=</a:t>
            </a:r>
            <a:r>
              <a:rPr lang="sr-Cyrl-CS" b="1" dirty="0">
                <a:solidFill>
                  <a:schemeClr val="tx2"/>
                </a:solidFill>
              </a:rPr>
              <a:t> омогућено излучивање!</a:t>
            </a:r>
            <a:r>
              <a:rPr lang="sr-Cyrl-CS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/>
              <a:t>Фактори </a:t>
            </a:r>
            <a:r>
              <a:rPr lang="sr-Cyrl-CS" dirty="0" smtClean="0"/>
              <a:t>метаболизма</a:t>
            </a:r>
            <a:endParaRPr lang="en-US" dirty="0"/>
          </a:p>
        </p:txBody>
      </p:sp>
      <p:sp>
        <p:nvSpPr>
          <p:cNvPr id="44749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760413" y="1700213"/>
            <a:ext cx="7772400" cy="4476750"/>
          </a:xfrm>
        </p:spPr>
        <p:txBody>
          <a:bodyPr/>
          <a:lstStyle/>
          <a:p>
            <a:r>
              <a:rPr lang="sr-Cyrl-CS" sz="2000"/>
              <a:t>Доза лека </a:t>
            </a:r>
          </a:p>
          <a:p>
            <a:pPr marL="762000" lvl="1" indent="-304800"/>
            <a:r>
              <a:rPr lang="sr-Cyrl-CS" sz="1800"/>
              <a:t>Метаболизам првог и нултог реда </a:t>
            </a:r>
          </a:p>
          <a:p>
            <a:r>
              <a:rPr lang="sr-Cyrl-CS" sz="2000"/>
              <a:t>Пут примене </a:t>
            </a:r>
          </a:p>
          <a:p>
            <a:pPr marL="762000" lvl="1" indent="-304800"/>
            <a:r>
              <a:rPr lang="sr-Cyrl-CS" sz="1800"/>
              <a:t>Метаболизам првог пролаза</a:t>
            </a:r>
            <a:endParaRPr lang="en-US" sz="1800"/>
          </a:p>
          <a:p>
            <a:r>
              <a:rPr lang="sr-Cyrl-CS" sz="2000"/>
              <a:t>Врста/раса/године старости/пол/генетски профил</a:t>
            </a:r>
          </a:p>
          <a:p>
            <a:r>
              <a:rPr lang="sr-Cyrl-CS" sz="2000"/>
              <a:t>Лекови</a:t>
            </a:r>
          </a:p>
          <a:p>
            <a:pPr marL="762000" lvl="1" indent="-304800"/>
            <a:r>
              <a:rPr lang="sr-Cyrl-CS" sz="1800"/>
              <a:t>Индукција/инхибиција ензима</a:t>
            </a:r>
          </a:p>
          <a:p>
            <a:r>
              <a:rPr lang="sr-Cyrl-CS" sz="2000"/>
              <a:t>Исхрана и навике</a:t>
            </a:r>
          </a:p>
          <a:p>
            <a:pPr marL="762000" lvl="1" indent="-304800"/>
            <a:r>
              <a:rPr lang="sr-Cyrl-CS" sz="1800"/>
              <a:t>Нутритивни статус/пушење/алкохол</a:t>
            </a:r>
          </a:p>
          <a:p>
            <a:r>
              <a:rPr lang="sr-Cyrl-CS" sz="2000"/>
              <a:t>Пропратна обољења</a:t>
            </a:r>
          </a:p>
          <a:p>
            <a:pPr marL="762000" lvl="1" indent="-304800"/>
            <a:r>
              <a:rPr lang="sr-Cyrl-CS" sz="1800"/>
              <a:t>Обољења јетре</a:t>
            </a:r>
          </a:p>
          <a:p>
            <a:pPr marL="762000" lvl="1" indent="-304800"/>
            <a:r>
              <a:rPr lang="sr-Cyrl-CS" sz="1800"/>
              <a:t>Остала обољења</a:t>
            </a:r>
            <a:endParaRPr lang="en-US" sz="18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333375"/>
            <a:ext cx="7772400" cy="1143000"/>
          </a:xfrm>
        </p:spPr>
        <p:txBody>
          <a:bodyPr/>
          <a:lstStyle/>
          <a:p>
            <a:r>
              <a:rPr lang="sr-Cyrl-CS"/>
              <a:t>Метаболизам</a:t>
            </a:r>
          </a:p>
        </p:txBody>
      </p:sp>
      <p:sp>
        <p:nvSpPr>
          <p:cNvPr id="12390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sr-Cyrl-CS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sr-Cyrl-CS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sr-Cyrl-CS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sr-Cyrl-CS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sr-Cyrl-CS"/>
          </a:p>
          <a:p>
            <a:pPr>
              <a:lnSpc>
                <a:spcPct val="90000"/>
              </a:lnSpc>
            </a:pPr>
            <a:endParaRPr lang="sr-Cyrl-CS"/>
          </a:p>
          <a:p>
            <a:pPr>
              <a:lnSpc>
                <a:spcPct val="90000"/>
              </a:lnSpc>
            </a:pPr>
            <a:endParaRPr lang="sr-Cyrl-CS"/>
          </a:p>
          <a:p>
            <a:pPr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</a:pPr>
            <a:r>
              <a:rPr lang="sr-Cyrl-CS"/>
              <a:t>Интеракције</a:t>
            </a:r>
          </a:p>
          <a:p>
            <a:pPr lvl="1">
              <a:lnSpc>
                <a:spcPct val="90000"/>
              </a:lnSpc>
            </a:pPr>
            <a:r>
              <a:rPr lang="sr-Cyrl-CS"/>
              <a:t>Индукција и инхибиција ензима</a:t>
            </a:r>
          </a:p>
          <a:p>
            <a:pPr lvl="1">
              <a:lnSpc>
                <a:spcPct val="90000"/>
              </a:lnSpc>
            </a:pPr>
            <a:r>
              <a:rPr lang="sr-Cyrl-CS"/>
              <a:t>Компетиција за ензиме</a:t>
            </a:r>
          </a:p>
        </p:txBody>
      </p:sp>
      <p:sp>
        <p:nvSpPr>
          <p:cNvPr id="123937" name="Line 33"/>
          <p:cNvSpPr>
            <a:spLocks noChangeShapeType="1"/>
          </p:cNvSpPr>
          <p:nvPr/>
        </p:nvSpPr>
        <p:spPr bwMode="auto">
          <a:xfrm flipV="1">
            <a:off x="4346575" y="4014788"/>
            <a:ext cx="263525" cy="776287"/>
          </a:xfrm>
          <a:prstGeom prst="line">
            <a:avLst/>
          </a:prstGeom>
          <a:noFill/>
          <a:ln w="36576">
            <a:solidFill>
              <a:srgbClr val="0000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938" name="Line 34"/>
          <p:cNvSpPr>
            <a:spLocks noChangeShapeType="1"/>
          </p:cNvSpPr>
          <p:nvPr/>
        </p:nvSpPr>
        <p:spPr bwMode="auto">
          <a:xfrm flipV="1">
            <a:off x="4610100" y="3236913"/>
            <a:ext cx="265113" cy="777875"/>
          </a:xfrm>
          <a:prstGeom prst="line">
            <a:avLst/>
          </a:prstGeom>
          <a:noFill/>
          <a:ln w="36576">
            <a:solidFill>
              <a:srgbClr val="0000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939" name="Line 35"/>
          <p:cNvSpPr>
            <a:spLocks noChangeShapeType="1"/>
          </p:cNvSpPr>
          <p:nvPr/>
        </p:nvSpPr>
        <p:spPr bwMode="auto">
          <a:xfrm flipV="1">
            <a:off x="4875213" y="2770188"/>
            <a:ext cx="263525" cy="466725"/>
          </a:xfrm>
          <a:prstGeom prst="line">
            <a:avLst/>
          </a:prstGeom>
          <a:noFill/>
          <a:ln w="36576">
            <a:solidFill>
              <a:srgbClr val="0000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940" name="Line 36"/>
          <p:cNvSpPr>
            <a:spLocks noChangeShapeType="1"/>
          </p:cNvSpPr>
          <p:nvPr/>
        </p:nvSpPr>
        <p:spPr bwMode="auto">
          <a:xfrm flipV="1">
            <a:off x="5138738" y="2497138"/>
            <a:ext cx="265112" cy="273050"/>
          </a:xfrm>
          <a:prstGeom prst="line">
            <a:avLst/>
          </a:prstGeom>
          <a:noFill/>
          <a:ln w="36576">
            <a:solidFill>
              <a:srgbClr val="0000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941" name="Line 37"/>
          <p:cNvSpPr>
            <a:spLocks noChangeShapeType="1"/>
          </p:cNvSpPr>
          <p:nvPr/>
        </p:nvSpPr>
        <p:spPr bwMode="auto">
          <a:xfrm flipV="1">
            <a:off x="5403850" y="2341563"/>
            <a:ext cx="265113" cy="155575"/>
          </a:xfrm>
          <a:prstGeom prst="line">
            <a:avLst/>
          </a:prstGeom>
          <a:noFill/>
          <a:ln w="36576">
            <a:solidFill>
              <a:srgbClr val="0000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942" name="Line 38"/>
          <p:cNvSpPr>
            <a:spLocks noChangeShapeType="1"/>
          </p:cNvSpPr>
          <p:nvPr/>
        </p:nvSpPr>
        <p:spPr bwMode="auto">
          <a:xfrm flipV="1">
            <a:off x="5668963" y="2265363"/>
            <a:ext cx="265112" cy="76200"/>
          </a:xfrm>
          <a:prstGeom prst="line">
            <a:avLst/>
          </a:prstGeom>
          <a:noFill/>
          <a:ln w="36576">
            <a:solidFill>
              <a:srgbClr val="0000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943" name="Line 39"/>
          <p:cNvSpPr>
            <a:spLocks noChangeShapeType="1"/>
          </p:cNvSpPr>
          <p:nvPr/>
        </p:nvSpPr>
        <p:spPr bwMode="auto">
          <a:xfrm flipV="1">
            <a:off x="5934075" y="2225675"/>
            <a:ext cx="266700" cy="39688"/>
          </a:xfrm>
          <a:prstGeom prst="line">
            <a:avLst/>
          </a:prstGeom>
          <a:noFill/>
          <a:ln w="36576">
            <a:solidFill>
              <a:srgbClr val="9900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944" name="Line 40"/>
          <p:cNvSpPr>
            <a:spLocks noChangeShapeType="1"/>
          </p:cNvSpPr>
          <p:nvPr/>
        </p:nvSpPr>
        <p:spPr bwMode="auto">
          <a:xfrm>
            <a:off x="6200775" y="2225675"/>
            <a:ext cx="261938" cy="0"/>
          </a:xfrm>
          <a:prstGeom prst="line">
            <a:avLst/>
          </a:prstGeom>
          <a:noFill/>
          <a:ln w="36576">
            <a:solidFill>
              <a:srgbClr val="9900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945" name="Line 41"/>
          <p:cNvSpPr>
            <a:spLocks noChangeShapeType="1"/>
          </p:cNvSpPr>
          <p:nvPr/>
        </p:nvSpPr>
        <p:spPr bwMode="auto">
          <a:xfrm>
            <a:off x="6462713" y="2225675"/>
            <a:ext cx="266700" cy="0"/>
          </a:xfrm>
          <a:prstGeom prst="line">
            <a:avLst/>
          </a:prstGeom>
          <a:noFill/>
          <a:ln w="36576">
            <a:solidFill>
              <a:srgbClr val="9900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946" name="Line 42"/>
          <p:cNvSpPr>
            <a:spLocks noChangeShapeType="1"/>
          </p:cNvSpPr>
          <p:nvPr/>
        </p:nvSpPr>
        <p:spPr bwMode="auto">
          <a:xfrm>
            <a:off x="6729413" y="2225675"/>
            <a:ext cx="263525" cy="0"/>
          </a:xfrm>
          <a:prstGeom prst="line">
            <a:avLst/>
          </a:prstGeom>
          <a:noFill/>
          <a:ln w="36576">
            <a:solidFill>
              <a:srgbClr val="9900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947" name="Line 43"/>
          <p:cNvSpPr>
            <a:spLocks noChangeShapeType="1"/>
          </p:cNvSpPr>
          <p:nvPr/>
        </p:nvSpPr>
        <p:spPr bwMode="auto">
          <a:xfrm>
            <a:off x="6992938" y="2225675"/>
            <a:ext cx="265112" cy="0"/>
          </a:xfrm>
          <a:prstGeom prst="line">
            <a:avLst/>
          </a:prstGeom>
          <a:noFill/>
          <a:ln w="36576">
            <a:solidFill>
              <a:srgbClr val="9900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948" name="Line 44"/>
          <p:cNvSpPr>
            <a:spLocks noChangeShapeType="1"/>
          </p:cNvSpPr>
          <p:nvPr/>
        </p:nvSpPr>
        <p:spPr bwMode="auto">
          <a:xfrm>
            <a:off x="7258050" y="2225675"/>
            <a:ext cx="265113" cy="0"/>
          </a:xfrm>
          <a:prstGeom prst="line">
            <a:avLst/>
          </a:prstGeom>
          <a:noFill/>
          <a:ln w="36576">
            <a:solidFill>
              <a:srgbClr val="9900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949" name="Oval 45"/>
          <p:cNvSpPr>
            <a:spLocks noChangeArrowheads="1"/>
          </p:cNvSpPr>
          <p:nvPr/>
        </p:nvSpPr>
        <p:spPr bwMode="auto">
          <a:xfrm>
            <a:off x="4584700" y="3983038"/>
            <a:ext cx="50800" cy="6350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950" name="Oval 46"/>
          <p:cNvSpPr>
            <a:spLocks noChangeArrowheads="1"/>
          </p:cNvSpPr>
          <p:nvPr/>
        </p:nvSpPr>
        <p:spPr bwMode="auto">
          <a:xfrm>
            <a:off x="4849813" y="3205163"/>
            <a:ext cx="52387" cy="65087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951" name="Oval 47"/>
          <p:cNvSpPr>
            <a:spLocks noChangeArrowheads="1"/>
          </p:cNvSpPr>
          <p:nvPr/>
        </p:nvSpPr>
        <p:spPr bwMode="auto">
          <a:xfrm>
            <a:off x="5114925" y="2740025"/>
            <a:ext cx="50800" cy="6350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952" name="Oval 48"/>
          <p:cNvSpPr>
            <a:spLocks noChangeArrowheads="1"/>
          </p:cNvSpPr>
          <p:nvPr/>
        </p:nvSpPr>
        <p:spPr bwMode="auto">
          <a:xfrm>
            <a:off x="5380038" y="2466975"/>
            <a:ext cx="52387" cy="65088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953" name="Oval 49"/>
          <p:cNvSpPr>
            <a:spLocks noChangeArrowheads="1"/>
          </p:cNvSpPr>
          <p:nvPr/>
        </p:nvSpPr>
        <p:spPr bwMode="auto">
          <a:xfrm>
            <a:off x="5643563" y="2311400"/>
            <a:ext cx="50800" cy="65088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954" name="Oval 50"/>
          <p:cNvSpPr>
            <a:spLocks noChangeArrowheads="1"/>
          </p:cNvSpPr>
          <p:nvPr/>
        </p:nvSpPr>
        <p:spPr bwMode="auto">
          <a:xfrm>
            <a:off x="5908675" y="2233613"/>
            <a:ext cx="52388" cy="65087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955" name="Oval 51"/>
          <p:cNvSpPr>
            <a:spLocks noChangeArrowheads="1"/>
          </p:cNvSpPr>
          <p:nvPr/>
        </p:nvSpPr>
        <p:spPr bwMode="auto">
          <a:xfrm>
            <a:off x="6175375" y="2193925"/>
            <a:ext cx="50800" cy="65088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956" name="Oval 52"/>
          <p:cNvSpPr>
            <a:spLocks noChangeArrowheads="1"/>
          </p:cNvSpPr>
          <p:nvPr/>
        </p:nvSpPr>
        <p:spPr bwMode="auto">
          <a:xfrm>
            <a:off x="6438900" y="2193925"/>
            <a:ext cx="52388" cy="65088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957" name="Oval 53"/>
          <p:cNvSpPr>
            <a:spLocks noChangeArrowheads="1"/>
          </p:cNvSpPr>
          <p:nvPr/>
        </p:nvSpPr>
        <p:spPr bwMode="auto">
          <a:xfrm>
            <a:off x="6705600" y="2193925"/>
            <a:ext cx="50800" cy="65088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958" name="Oval 54"/>
          <p:cNvSpPr>
            <a:spLocks noChangeArrowheads="1"/>
          </p:cNvSpPr>
          <p:nvPr/>
        </p:nvSpPr>
        <p:spPr bwMode="auto">
          <a:xfrm>
            <a:off x="6967538" y="2193925"/>
            <a:ext cx="52387" cy="65088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959" name="Oval 55"/>
          <p:cNvSpPr>
            <a:spLocks noChangeArrowheads="1"/>
          </p:cNvSpPr>
          <p:nvPr/>
        </p:nvSpPr>
        <p:spPr bwMode="auto">
          <a:xfrm>
            <a:off x="7234238" y="2193925"/>
            <a:ext cx="50800" cy="65088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960" name="Oval 56"/>
          <p:cNvSpPr>
            <a:spLocks noChangeArrowheads="1"/>
          </p:cNvSpPr>
          <p:nvPr/>
        </p:nvSpPr>
        <p:spPr bwMode="auto">
          <a:xfrm>
            <a:off x="7497763" y="2193925"/>
            <a:ext cx="50800" cy="65088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961" name="Line 57"/>
          <p:cNvSpPr>
            <a:spLocks noChangeShapeType="1"/>
          </p:cNvSpPr>
          <p:nvPr/>
        </p:nvSpPr>
        <p:spPr bwMode="auto">
          <a:xfrm>
            <a:off x="4346575" y="4791075"/>
            <a:ext cx="3706813" cy="0"/>
          </a:xfrm>
          <a:prstGeom prst="line">
            <a:avLst/>
          </a:prstGeom>
          <a:noFill/>
          <a:ln w="36513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962" name="Line 58"/>
          <p:cNvSpPr>
            <a:spLocks noChangeShapeType="1"/>
          </p:cNvSpPr>
          <p:nvPr/>
        </p:nvSpPr>
        <p:spPr bwMode="auto">
          <a:xfrm flipV="1">
            <a:off x="4346575" y="4697413"/>
            <a:ext cx="0" cy="93662"/>
          </a:xfrm>
          <a:prstGeom prst="line">
            <a:avLst/>
          </a:prstGeom>
          <a:noFill/>
          <a:ln w="36513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963" name="Rectangle 59"/>
          <p:cNvSpPr>
            <a:spLocks noChangeArrowheads="1"/>
          </p:cNvSpPr>
          <p:nvPr/>
        </p:nvSpPr>
        <p:spPr bwMode="auto">
          <a:xfrm>
            <a:off x="4260850" y="4822825"/>
            <a:ext cx="127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800">
                <a:solidFill>
                  <a:srgbClr val="000000"/>
                </a:solidFill>
                <a:latin typeface="Arial" pitchFamily="34" charset="0"/>
              </a:rPr>
              <a:t>0</a:t>
            </a:r>
            <a:endParaRPr kumimoji="0" lang="en-US" sz="1800">
              <a:latin typeface="Arial" pitchFamily="34" charset="0"/>
            </a:endParaRPr>
          </a:p>
        </p:txBody>
      </p:sp>
      <p:sp>
        <p:nvSpPr>
          <p:cNvPr id="123964" name="Line 60"/>
          <p:cNvSpPr>
            <a:spLocks noChangeShapeType="1"/>
          </p:cNvSpPr>
          <p:nvPr/>
        </p:nvSpPr>
        <p:spPr bwMode="auto">
          <a:xfrm flipV="1">
            <a:off x="4875213" y="4697413"/>
            <a:ext cx="0" cy="93662"/>
          </a:xfrm>
          <a:prstGeom prst="line">
            <a:avLst/>
          </a:prstGeom>
          <a:noFill/>
          <a:ln w="36513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965" name="Rectangle 61"/>
          <p:cNvSpPr>
            <a:spLocks noChangeArrowheads="1"/>
          </p:cNvSpPr>
          <p:nvPr/>
        </p:nvSpPr>
        <p:spPr bwMode="auto">
          <a:xfrm>
            <a:off x="4743450" y="4822825"/>
            <a:ext cx="254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800">
                <a:solidFill>
                  <a:srgbClr val="000000"/>
                </a:solidFill>
                <a:latin typeface="Arial" pitchFamily="34" charset="0"/>
              </a:rPr>
              <a:t>10</a:t>
            </a:r>
            <a:endParaRPr kumimoji="0" lang="en-US" sz="1800">
              <a:latin typeface="Arial" pitchFamily="34" charset="0"/>
            </a:endParaRPr>
          </a:p>
        </p:txBody>
      </p:sp>
      <p:sp>
        <p:nvSpPr>
          <p:cNvPr id="123966" name="Line 62"/>
          <p:cNvSpPr>
            <a:spLocks noChangeShapeType="1"/>
          </p:cNvSpPr>
          <p:nvPr/>
        </p:nvSpPr>
        <p:spPr bwMode="auto">
          <a:xfrm flipV="1">
            <a:off x="5403850" y="4697413"/>
            <a:ext cx="0" cy="93662"/>
          </a:xfrm>
          <a:prstGeom prst="line">
            <a:avLst/>
          </a:prstGeom>
          <a:noFill/>
          <a:ln w="36513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967" name="Rectangle 63"/>
          <p:cNvSpPr>
            <a:spLocks noChangeArrowheads="1"/>
          </p:cNvSpPr>
          <p:nvPr/>
        </p:nvSpPr>
        <p:spPr bwMode="auto">
          <a:xfrm>
            <a:off x="5270500" y="4822825"/>
            <a:ext cx="254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800">
                <a:solidFill>
                  <a:srgbClr val="000000"/>
                </a:solidFill>
                <a:latin typeface="Arial" pitchFamily="34" charset="0"/>
              </a:rPr>
              <a:t>20</a:t>
            </a:r>
            <a:endParaRPr kumimoji="0" lang="en-US" sz="1800">
              <a:latin typeface="Arial" pitchFamily="34" charset="0"/>
            </a:endParaRPr>
          </a:p>
        </p:txBody>
      </p:sp>
      <p:sp>
        <p:nvSpPr>
          <p:cNvPr id="123968" name="Line 64"/>
          <p:cNvSpPr>
            <a:spLocks noChangeShapeType="1"/>
          </p:cNvSpPr>
          <p:nvPr/>
        </p:nvSpPr>
        <p:spPr bwMode="auto">
          <a:xfrm flipV="1">
            <a:off x="5934075" y="4697413"/>
            <a:ext cx="0" cy="93662"/>
          </a:xfrm>
          <a:prstGeom prst="line">
            <a:avLst/>
          </a:prstGeom>
          <a:noFill/>
          <a:ln w="36513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969" name="Rectangle 65"/>
          <p:cNvSpPr>
            <a:spLocks noChangeArrowheads="1"/>
          </p:cNvSpPr>
          <p:nvPr/>
        </p:nvSpPr>
        <p:spPr bwMode="auto">
          <a:xfrm>
            <a:off x="5802313" y="4822825"/>
            <a:ext cx="254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800">
                <a:solidFill>
                  <a:srgbClr val="000000"/>
                </a:solidFill>
                <a:latin typeface="Arial" pitchFamily="34" charset="0"/>
              </a:rPr>
              <a:t>30</a:t>
            </a:r>
            <a:endParaRPr kumimoji="0" lang="en-US" sz="1800">
              <a:latin typeface="Arial" pitchFamily="34" charset="0"/>
            </a:endParaRPr>
          </a:p>
        </p:txBody>
      </p:sp>
      <p:sp>
        <p:nvSpPr>
          <p:cNvPr id="123970" name="Line 66"/>
          <p:cNvSpPr>
            <a:spLocks noChangeShapeType="1"/>
          </p:cNvSpPr>
          <p:nvPr/>
        </p:nvSpPr>
        <p:spPr bwMode="auto">
          <a:xfrm flipV="1">
            <a:off x="6462713" y="4697413"/>
            <a:ext cx="0" cy="93662"/>
          </a:xfrm>
          <a:prstGeom prst="line">
            <a:avLst/>
          </a:prstGeom>
          <a:noFill/>
          <a:ln w="36513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971" name="Rectangle 67"/>
          <p:cNvSpPr>
            <a:spLocks noChangeArrowheads="1"/>
          </p:cNvSpPr>
          <p:nvPr/>
        </p:nvSpPr>
        <p:spPr bwMode="auto">
          <a:xfrm>
            <a:off x="6330950" y="4822825"/>
            <a:ext cx="254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800">
                <a:solidFill>
                  <a:srgbClr val="000000"/>
                </a:solidFill>
                <a:latin typeface="Arial" pitchFamily="34" charset="0"/>
              </a:rPr>
              <a:t>40</a:t>
            </a:r>
            <a:endParaRPr kumimoji="0" lang="en-US" sz="1800">
              <a:latin typeface="Arial" pitchFamily="34" charset="0"/>
            </a:endParaRPr>
          </a:p>
        </p:txBody>
      </p:sp>
      <p:sp>
        <p:nvSpPr>
          <p:cNvPr id="123972" name="Line 68"/>
          <p:cNvSpPr>
            <a:spLocks noChangeShapeType="1"/>
          </p:cNvSpPr>
          <p:nvPr/>
        </p:nvSpPr>
        <p:spPr bwMode="auto">
          <a:xfrm flipV="1">
            <a:off x="6992938" y="4697413"/>
            <a:ext cx="0" cy="93662"/>
          </a:xfrm>
          <a:prstGeom prst="line">
            <a:avLst/>
          </a:prstGeom>
          <a:noFill/>
          <a:ln w="36513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973" name="Rectangle 69"/>
          <p:cNvSpPr>
            <a:spLocks noChangeArrowheads="1"/>
          </p:cNvSpPr>
          <p:nvPr/>
        </p:nvSpPr>
        <p:spPr bwMode="auto">
          <a:xfrm>
            <a:off x="6859588" y="4822825"/>
            <a:ext cx="254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800">
                <a:solidFill>
                  <a:srgbClr val="000000"/>
                </a:solidFill>
                <a:latin typeface="Arial" pitchFamily="34" charset="0"/>
              </a:rPr>
              <a:t>50</a:t>
            </a:r>
            <a:endParaRPr kumimoji="0" lang="en-US" sz="1800">
              <a:latin typeface="Arial" pitchFamily="34" charset="0"/>
            </a:endParaRPr>
          </a:p>
        </p:txBody>
      </p:sp>
      <p:sp>
        <p:nvSpPr>
          <p:cNvPr id="123974" name="Line 70"/>
          <p:cNvSpPr>
            <a:spLocks noChangeShapeType="1"/>
          </p:cNvSpPr>
          <p:nvPr/>
        </p:nvSpPr>
        <p:spPr bwMode="auto">
          <a:xfrm flipV="1">
            <a:off x="7523163" y="4697413"/>
            <a:ext cx="0" cy="93662"/>
          </a:xfrm>
          <a:prstGeom prst="line">
            <a:avLst/>
          </a:prstGeom>
          <a:noFill/>
          <a:ln w="36513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975" name="Rectangle 71"/>
          <p:cNvSpPr>
            <a:spLocks noChangeArrowheads="1"/>
          </p:cNvSpPr>
          <p:nvPr/>
        </p:nvSpPr>
        <p:spPr bwMode="auto">
          <a:xfrm>
            <a:off x="7389813" y="4822825"/>
            <a:ext cx="254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800">
                <a:solidFill>
                  <a:srgbClr val="000000"/>
                </a:solidFill>
                <a:latin typeface="Arial" pitchFamily="34" charset="0"/>
              </a:rPr>
              <a:t>60</a:t>
            </a:r>
            <a:endParaRPr kumimoji="0" lang="en-US" sz="1800">
              <a:latin typeface="Arial" pitchFamily="34" charset="0"/>
            </a:endParaRPr>
          </a:p>
        </p:txBody>
      </p:sp>
      <p:sp>
        <p:nvSpPr>
          <p:cNvPr id="123976" name="Line 72"/>
          <p:cNvSpPr>
            <a:spLocks noChangeShapeType="1"/>
          </p:cNvSpPr>
          <p:nvPr/>
        </p:nvSpPr>
        <p:spPr bwMode="auto">
          <a:xfrm flipV="1">
            <a:off x="8051800" y="4697413"/>
            <a:ext cx="0" cy="93662"/>
          </a:xfrm>
          <a:prstGeom prst="line">
            <a:avLst/>
          </a:prstGeom>
          <a:noFill/>
          <a:ln w="36513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977" name="Rectangle 73"/>
          <p:cNvSpPr>
            <a:spLocks noChangeArrowheads="1"/>
          </p:cNvSpPr>
          <p:nvPr/>
        </p:nvSpPr>
        <p:spPr bwMode="auto">
          <a:xfrm>
            <a:off x="7918450" y="4822825"/>
            <a:ext cx="254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800">
                <a:solidFill>
                  <a:srgbClr val="000000"/>
                </a:solidFill>
                <a:latin typeface="Arial" pitchFamily="34" charset="0"/>
              </a:rPr>
              <a:t>70</a:t>
            </a:r>
            <a:endParaRPr kumimoji="0" lang="en-US" sz="1800">
              <a:latin typeface="Arial" pitchFamily="34" charset="0"/>
            </a:endParaRPr>
          </a:p>
        </p:txBody>
      </p:sp>
      <p:sp>
        <p:nvSpPr>
          <p:cNvPr id="123978" name="Line 74"/>
          <p:cNvSpPr>
            <a:spLocks noChangeShapeType="1"/>
          </p:cNvSpPr>
          <p:nvPr/>
        </p:nvSpPr>
        <p:spPr bwMode="auto">
          <a:xfrm flipV="1">
            <a:off x="4346575" y="1682750"/>
            <a:ext cx="0" cy="3108325"/>
          </a:xfrm>
          <a:prstGeom prst="line">
            <a:avLst/>
          </a:prstGeom>
          <a:noFill/>
          <a:ln w="36513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979" name="Line 75"/>
          <p:cNvSpPr>
            <a:spLocks noChangeShapeType="1"/>
          </p:cNvSpPr>
          <p:nvPr/>
        </p:nvSpPr>
        <p:spPr bwMode="auto">
          <a:xfrm>
            <a:off x="4346575" y="4791075"/>
            <a:ext cx="74613" cy="0"/>
          </a:xfrm>
          <a:prstGeom prst="line">
            <a:avLst/>
          </a:prstGeom>
          <a:noFill/>
          <a:ln w="36513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980" name="Rectangle 76"/>
          <p:cNvSpPr>
            <a:spLocks noChangeArrowheads="1"/>
          </p:cNvSpPr>
          <p:nvPr/>
        </p:nvSpPr>
        <p:spPr bwMode="auto">
          <a:xfrm>
            <a:off x="4151313" y="4667250"/>
            <a:ext cx="127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800">
                <a:solidFill>
                  <a:srgbClr val="000000"/>
                </a:solidFill>
                <a:latin typeface="Arial" pitchFamily="34" charset="0"/>
              </a:rPr>
              <a:t>0</a:t>
            </a:r>
            <a:endParaRPr kumimoji="0" lang="en-US" sz="1800">
              <a:latin typeface="Arial" pitchFamily="34" charset="0"/>
            </a:endParaRPr>
          </a:p>
        </p:txBody>
      </p:sp>
      <p:sp>
        <p:nvSpPr>
          <p:cNvPr id="123981" name="Line 77"/>
          <p:cNvSpPr>
            <a:spLocks noChangeShapeType="1"/>
          </p:cNvSpPr>
          <p:nvPr/>
        </p:nvSpPr>
        <p:spPr bwMode="auto">
          <a:xfrm>
            <a:off x="4346575" y="4403725"/>
            <a:ext cx="74613" cy="0"/>
          </a:xfrm>
          <a:prstGeom prst="line">
            <a:avLst/>
          </a:prstGeom>
          <a:noFill/>
          <a:ln w="36513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982" name="Rectangle 78"/>
          <p:cNvSpPr>
            <a:spLocks noChangeArrowheads="1"/>
          </p:cNvSpPr>
          <p:nvPr/>
        </p:nvSpPr>
        <p:spPr bwMode="auto">
          <a:xfrm>
            <a:off x="4056063" y="4278313"/>
            <a:ext cx="254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800">
                <a:solidFill>
                  <a:srgbClr val="000000"/>
                </a:solidFill>
                <a:latin typeface="Arial" pitchFamily="34" charset="0"/>
              </a:rPr>
              <a:t>10</a:t>
            </a:r>
            <a:endParaRPr kumimoji="0" lang="en-US" sz="1800">
              <a:latin typeface="Arial" pitchFamily="34" charset="0"/>
            </a:endParaRPr>
          </a:p>
        </p:txBody>
      </p:sp>
      <p:sp>
        <p:nvSpPr>
          <p:cNvPr id="123983" name="Line 79"/>
          <p:cNvSpPr>
            <a:spLocks noChangeShapeType="1"/>
          </p:cNvSpPr>
          <p:nvPr/>
        </p:nvSpPr>
        <p:spPr bwMode="auto">
          <a:xfrm>
            <a:off x="4346575" y="4014788"/>
            <a:ext cx="74613" cy="0"/>
          </a:xfrm>
          <a:prstGeom prst="line">
            <a:avLst/>
          </a:prstGeom>
          <a:noFill/>
          <a:ln w="36513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984" name="Rectangle 80"/>
          <p:cNvSpPr>
            <a:spLocks noChangeArrowheads="1"/>
          </p:cNvSpPr>
          <p:nvPr/>
        </p:nvSpPr>
        <p:spPr bwMode="auto">
          <a:xfrm>
            <a:off x="4056063" y="3889375"/>
            <a:ext cx="254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800">
                <a:solidFill>
                  <a:srgbClr val="000000"/>
                </a:solidFill>
                <a:latin typeface="Arial" pitchFamily="34" charset="0"/>
              </a:rPr>
              <a:t>20</a:t>
            </a:r>
            <a:endParaRPr kumimoji="0" lang="en-US" sz="1800">
              <a:latin typeface="Arial" pitchFamily="34" charset="0"/>
            </a:endParaRPr>
          </a:p>
        </p:txBody>
      </p:sp>
      <p:sp>
        <p:nvSpPr>
          <p:cNvPr id="123985" name="Line 81"/>
          <p:cNvSpPr>
            <a:spLocks noChangeShapeType="1"/>
          </p:cNvSpPr>
          <p:nvPr/>
        </p:nvSpPr>
        <p:spPr bwMode="auto">
          <a:xfrm>
            <a:off x="4346575" y="3625850"/>
            <a:ext cx="74613" cy="0"/>
          </a:xfrm>
          <a:prstGeom prst="line">
            <a:avLst/>
          </a:prstGeom>
          <a:noFill/>
          <a:ln w="36513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986" name="Rectangle 82"/>
          <p:cNvSpPr>
            <a:spLocks noChangeArrowheads="1"/>
          </p:cNvSpPr>
          <p:nvPr/>
        </p:nvSpPr>
        <p:spPr bwMode="auto">
          <a:xfrm>
            <a:off x="4056063" y="3500438"/>
            <a:ext cx="254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800">
                <a:solidFill>
                  <a:srgbClr val="000000"/>
                </a:solidFill>
                <a:latin typeface="Arial" pitchFamily="34" charset="0"/>
              </a:rPr>
              <a:t>30</a:t>
            </a:r>
            <a:endParaRPr kumimoji="0" lang="en-US" sz="1800">
              <a:latin typeface="Arial" pitchFamily="34" charset="0"/>
            </a:endParaRPr>
          </a:p>
        </p:txBody>
      </p:sp>
      <p:sp>
        <p:nvSpPr>
          <p:cNvPr id="123987" name="Line 83"/>
          <p:cNvSpPr>
            <a:spLocks noChangeShapeType="1"/>
          </p:cNvSpPr>
          <p:nvPr/>
        </p:nvSpPr>
        <p:spPr bwMode="auto">
          <a:xfrm>
            <a:off x="4346575" y="3236913"/>
            <a:ext cx="74613" cy="0"/>
          </a:xfrm>
          <a:prstGeom prst="line">
            <a:avLst/>
          </a:prstGeom>
          <a:noFill/>
          <a:ln w="36513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988" name="Rectangle 84"/>
          <p:cNvSpPr>
            <a:spLocks noChangeArrowheads="1"/>
          </p:cNvSpPr>
          <p:nvPr/>
        </p:nvSpPr>
        <p:spPr bwMode="auto">
          <a:xfrm>
            <a:off x="4056063" y="3111500"/>
            <a:ext cx="254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800">
                <a:solidFill>
                  <a:srgbClr val="000000"/>
                </a:solidFill>
                <a:latin typeface="Arial" pitchFamily="34" charset="0"/>
              </a:rPr>
              <a:t>40</a:t>
            </a:r>
            <a:endParaRPr kumimoji="0" lang="en-US" sz="1800">
              <a:latin typeface="Arial" pitchFamily="34" charset="0"/>
            </a:endParaRPr>
          </a:p>
        </p:txBody>
      </p:sp>
      <p:sp>
        <p:nvSpPr>
          <p:cNvPr id="123989" name="Line 85"/>
          <p:cNvSpPr>
            <a:spLocks noChangeShapeType="1"/>
          </p:cNvSpPr>
          <p:nvPr/>
        </p:nvSpPr>
        <p:spPr bwMode="auto">
          <a:xfrm>
            <a:off x="4346575" y="2847975"/>
            <a:ext cx="74613" cy="0"/>
          </a:xfrm>
          <a:prstGeom prst="line">
            <a:avLst/>
          </a:prstGeom>
          <a:noFill/>
          <a:ln w="36513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990" name="Rectangle 86"/>
          <p:cNvSpPr>
            <a:spLocks noChangeArrowheads="1"/>
          </p:cNvSpPr>
          <p:nvPr/>
        </p:nvSpPr>
        <p:spPr bwMode="auto">
          <a:xfrm>
            <a:off x="4056063" y="2724150"/>
            <a:ext cx="254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800">
                <a:solidFill>
                  <a:srgbClr val="000000"/>
                </a:solidFill>
                <a:latin typeface="Arial" pitchFamily="34" charset="0"/>
              </a:rPr>
              <a:t>50</a:t>
            </a:r>
            <a:endParaRPr kumimoji="0" lang="en-US" sz="1800">
              <a:latin typeface="Arial" pitchFamily="34" charset="0"/>
            </a:endParaRPr>
          </a:p>
        </p:txBody>
      </p:sp>
      <p:sp>
        <p:nvSpPr>
          <p:cNvPr id="123991" name="Line 87"/>
          <p:cNvSpPr>
            <a:spLocks noChangeShapeType="1"/>
          </p:cNvSpPr>
          <p:nvPr/>
        </p:nvSpPr>
        <p:spPr bwMode="auto">
          <a:xfrm>
            <a:off x="4346575" y="2459038"/>
            <a:ext cx="74613" cy="0"/>
          </a:xfrm>
          <a:prstGeom prst="line">
            <a:avLst/>
          </a:prstGeom>
          <a:noFill/>
          <a:ln w="36513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992" name="Rectangle 88"/>
          <p:cNvSpPr>
            <a:spLocks noChangeArrowheads="1"/>
          </p:cNvSpPr>
          <p:nvPr/>
        </p:nvSpPr>
        <p:spPr bwMode="auto">
          <a:xfrm>
            <a:off x="4056063" y="2335213"/>
            <a:ext cx="254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800">
                <a:solidFill>
                  <a:srgbClr val="000000"/>
                </a:solidFill>
                <a:latin typeface="Arial" pitchFamily="34" charset="0"/>
              </a:rPr>
              <a:t>60</a:t>
            </a:r>
            <a:endParaRPr kumimoji="0" lang="en-US" sz="1800">
              <a:latin typeface="Arial" pitchFamily="34" charset="0"/>
            </a:endParaRPr>
          </a:p>
        </p:txBody>
      </p:sp>
      <p:sp>
        <p:nvSpPr>
          <p:cNvPr id="123993" name="Line 89"/>
          <p:cNvSpPr>
            <a:spLocks noChangeShapeType="1"/>
          </p:cNvSpPr>
          <p:nvPr/>
        </p:nvSpPr>
        <p:spPr bwMode="auto">
          <a:xfrm>
            <a:off x="4346575" y="2070100"/>
            <a:ext cx="74613" cy="0"/>
          </a:xfrm>
          <a:prstGeom prst="line">
            <a:avLst/>
          </a:prstGeom>
          <a:noFill/>
          <a:ln w="36513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994" name="Rectangle 90"/>
          <p:cNvSpPr>
            <a:spLocks noChangeArrowheads="1"/>
          </p:cNvSpPr>
          <p:nvPr/>
        </p:nvSpPr>
        <p:spPr bwMode="auto">
          <a:xfrm>
            <a:off x="4056063" y="1946275"/>
            <a:ext cx="254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800">
                <a:solidFill>
                  <a:srgbClr val="000000"/>
                </a:solidFill>
                <a:latin typeface="Arial" pitchFamily="34" charset="0"/>
              </a:rPr>
              <a:t>70</a:t>
            </a:r>
            <a:endParaRPr kumimoji="0" lang="en-US" sz="1800">
              <a:latin typeface="Arial" pitchFamily="34" charset="0"/>
            </a:endParaRPr>
          </a:p>
        </p:txBody>
      </p:sp>
      <p:sp>
        <p:nvSpPr>
          <p:cNvPr id="123995" name="Line 91"/>
          <p:cNvSpPr>
            <a:spLocks noChangeShapeType="1"/>
          </p:cNvSpPr>
          <p:nvPr/>
        </p:nvSpPr>
        <p:spPr bwMode="auto">
          <a:xfrm>
            <a:off x="4346575" y="1682750"/>
            <a:ext cx="74613" cy="0"/>
          </a:xfrm>
          <a:prstGeom prst="line">
            <a:avLst/>
          </a:prstGeom>
          <a:noFill/>
          <a:ln w="36513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996" name="Rectangle 92"/>
          <p:cNvSpPr>
            <a:spLocks noChangeArrowheads="1"/>
          </p:cNvSpPr>
          <p:nvPr/>
        </p:nvSpPr>
        <p:spPr bwMode="auto">
          <a:xfrm>
            <a:off x="4056063" y="1557338"/>
            <a:ext cx="254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800">
                <a:solidFill>
                  <a:srgbClr val="000000"/>
                </a:solidFill>
                <a:latin typeface="Arial" pitchFamily="34" charset="0"/>
              </a:rPr>
              <a:t>80</a:t>
            </a:r>
            <a:endParaRPr kumimoji="0" lang="en-US" sz="1800">
              <a:latin typeface="Arial" pitchFamily="34" charset="0"/>
            </a:endParaRPr>
          </a:p>
        </p:txBody>
      </p:sp>
      <p:sp>
        <p:nvSpPr>
          <p:cNvPr id="123997" name="Rectangle 93"/>
          <p:cNvSpPr>
            <a:spLocks noChangeArrowheads="1"/>
          </p:cNvSpPr>
          <p:nvPr/>
        </p:nvSpPr>
        <p:spPr bwMode="auto">
          <a:xfrm>
            <a:off x="4356100" y="5073650"/>
            <a:ext cx="37179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kumimoji="0" lang="sr-Cyrl-CS" sz="2000">
                <a:solidFill>
                  <a:srgbClr val="000000"/>
                </a:solidFill>
                <a:latin typeface="Arial" pitchFamily="34" charset="0"/>
              </a:rPr>
              <a:t>Лек</a:t>
            </a:r>
            <a:r>
              <a:rPr kumimoji="0" lang="en-US" sz="200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kumimoji="0" lang="sr-Cyrl-CS" sz="2000">
                <a:solidFill>
                  <a:srgbClr val="000000"/>
                </a:solidFill>
                <a:latin typeface="Arial" pitchFamily="34" charset="0"/>
              </a:rPr>
              <a:t>(</a:t>
            </a:r>
            <a:r>
              <a:rPr kumimoji="0" lang="en-US" sz="2000">
                <a:solidFill>
                  <a:srgbClr val="000000"/>
                </a:solidFill>
                <a:latin typeface="Arial" pitchFamily="34" charset="0"/>
              </a:rPr>
              <a:t>mM</a:t>
            </a:r>
            <a:r>
              <a:rPr kumimoji="0" lang="sr-Cyrl-CS" sz="2000">
                <a:solidFill>
                  <a:srgbClr val="000000"/>
                </a:solidFill>
                <a:latin typeface="Arial" pitchFamily="34" charset="0"/>
              </a:rPr>
              <a:t>)</a:t>
            </a:r>
            <a:endParaRPr kumimoji="0" lang="en-US" sz="2000">
              <a:latin typeface="Arial" pitchFamily="34" charset="0"/>
            </a:endParaRPr>
          </a:p>
        </p:txBody>
      </p:sp>
      <p:sp>
        <p:nvSpPr>
          <p:cNvPr id="123998" name="Rectangle 94"/>
          <p:cNvSpPr>
            <a:spLocks noChangeArrowheads="1"/>
          </p:cNvSpPr>
          <p:nvPr/>
        </p:nvSpPr>
        <p:spPr bwMode="auto">
          <a:xfrm rot="16200000">
            <a:off x="2163763" y="3089275"/>
            <a:ext cx="31051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kumimoji="0" lang="sr-Cyrl-CS" sz="2000">
                <a:solidFill>
                  <a:srgbClr val="000000"/>
                </a:solidFill>
                <a:latin typeface="Arial" pitchFamily="34" charset="0"/>
              </a:rPr>
              <a:t>Брзина метаболизма</a:t>
            </a:r>
            <a:endParaRPr kumimoji="0" lang="en-US" sz="2000">
              <a:latin typeface="Arial" pitchFamily="34" charset="0"/>
            </a:endParaRPr>
          </a:p>
        </p:txBody>
      </p:sp>
      <p:sp>
        <p:nvSpPr>
          <p:cNvPr id="123999" name="Rectangle 95"/>
          <p:cNvSpPr>
            <a:spLocks noChangeArrowheads="1"/>
          </p:cNvSpPr>
          <p:nvPr/>
        </p:nvSpPr>
        <p:spPr bwMode="auto">
          <a:xfrm rot="16200000">
            <a:off x="2347913" y="3171825"/>
            <a:ext cx="31051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kumimoji="0" lang="en-US" sz="1600">
                <a:solidFill>
                  <a:srgbClr val="000000"/>
                </a:solidFill>
                <a:latin typeface="Arial" pitchFamily="34" charset="0"/>
              </a:rPr>
              <a:t>(ng/g </a:t>
            </a:r>
            <a:r>
              <a:rPr kumimoji="0" lang="sr-Cyrl-CS" sz="1600">
                <a:solidFill>
                  <a:srgbClr val="000000"/>
                </a:solidFill>
                <a:latin typeface="Arial" pitchFamily="34" charset="0"/>
              </a:rPr>
              <a:t>ткива </a:t>
            </a:r>
            <a:r>
              <a:rPr kumimoji="0" lang="en-US" sz="1600">
                <a:solidFill>
                  <a:srgbClr val="000000"/>
                </a:solidFill>
                <a:latin typeface="Arial" pitchFamily="34" charset="0"/>
              </a:rPr>
              <a:t>/</a:t>
            </a:r>
            <a:r>
              <a:rPr kumimoji="0" lang="sr-Cyrl-CS" sz="160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kumimoji="0" lang="en-US" sz="1600">
                <a:solidFill>
                  <a:srgbClr val="000000"/>
                </a:solidFill>
                <a:latin typeface="Arial" pitchFamily="34" charset="0"/>
              </a:rPr>
              <a:t>min)</a:t>
            </a:r>
            <a:endParaRPr kumimoji="0" lang="en-US" sz="1600">
              <a:latin typeface="Arial" pitchFamily="34" charset="0"/>
            </a:endParaRPr>
          </a:p>
        </p:txBody>
      </p:sp>
      <p:sp>
        <p:nvSpPr>
          <p:cNvPr id="124000" name="Rectangle 96"/>
          <p:cNvSpPr>
            <a:spLocks noChangeArrowheads="1"/>
          </p:cNvSpPr>
          <p:nvPr/>
        </p:nvSpPr>
        <p:spPr bwMode="auto">
          <a:xfrm>
            <a:off x="4821238" y="3517900"/>
            <a:ext cx="3998912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kumimoji="0" lang="sr-Cyrl-CS" sz="1600" b="1">
                <a:solidFill>
                  <a:srgbClr val="000099"/>
                </a:solidFill>
                <a:latin typeface="Arial" pitchFamily="34" charset="0"/>
              </a:rPr>
              <a:t>Метаболизам првог реда</a:t>
            </a:r>
          </a:p>
          <a:p>
            <a:pPr algn="ctr"/>
            <a:r>
              <a:rPr lang="sr-Cyrl-CS" sz="1600">
                <a:latin typeface="Arial" pitchFamily="34" charset="0"/>
              </a:rPr>
              <a:t>(брзина метаболизма директно је пропорционална концентрацији лека)</a:t>
            </a:r>
            <a:endParaRPr lang="en-US" sz="1600">
              <a:latin typeface="Arial" pitchFamily="34" charset="0"/>
            </a:endParaRPr>
          </a:p>
        </p:txBody>
      </p:sp>
      <p:sp>
        <p:nvSpPr>
          <p:cNvPr id="124001" name="Rectangle 97"/>
          <p:cNvSpPr>
            <a:spLocks noChangeArrowheads="1"/>
          </p:cNvSpPr>
          <p:nvPr/>
        </p:nvSpPr>
        <p:spPr bwMode="auto">
          <a:xfrm>
            <a:off x="6062663" y="2320925"/>
            <a:ext cx="2973387" cy="97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kumimoji="0" lang="sr-Cyrl-CS" sz="1600" b="1">
                <a:solidFill>
                  <a:srgbClr val="990099"/>
                </a:solidFill>
                <a:latin typeface="Arial" pitchFamily="34" charset="0"/>
              </a:rPr>
              <a:t>Метаболизам нултог реда</a:t>
            </a:r>
          </a:p>
          <a:p>
            <a:pPr algn="ctr"/>
            <a:r>
              <a:rPr lang="sr-Cyrl-CS" sz="1600">
                <a:latin typeface="Arial" pitchFamily="34" charset="0"/>
              </a:rPr>
              <a:t>(брзина метаболизма у току одређеног временског периода се не мења)</a:t>
            </a:r>
            <a:endParaRPr lang="en-US" sz="160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Метаболизам првог пролаза</a:t>
            </a:r>
            <a:endParaRPr lang="en-US"/>
          </a:p>
        </p:txBody>
      </p:sp>
      <p:sp>
        <p:nvSpPr>
          <p:cNvPr id="15360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760413" y="1700213"/>
            <a:ext cx="7412037" cy="4476750"/>
          </a:xfrm>
        </p:spPr>
        <p:txBody>
          <a:bodyPr/>
          <a:lstStyle/>
          <a:p>
            <a:r>
              <a:rPr lang="sr-Cyrl-CS"/>
              <a:t>Ефекат првог пролаза </a:t>
            </a:r>
          </a:p>
          <a:p>
            <a:pPr lvl="1"/>
            <a:r>
              <a:rPr lang="sr-Cyrl-CS"/>
              <a:t>фракција орално примењеног лека која не стигне до системске циркулације услед непотпуне апсорпције и/или метаболизма</a:t>
            </a:r>
          </a:p>
          <a:p>
            <a:r>
              <a:rPr lang="sr-Cyrl-CS"/>
              <a:t>Брзина екстракције </a:t>
            </a:r>
          </a:p>
          <a:p>
            <a:pPr lvl="1"/>
            <a:r>
              <a:rPr lang="sr-Cyrl-CS"/>
              <a:t>фракција лека која се изметаболише приликом преласка из портног у системски крвоток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sr-Cyrl-CS" b="1" dirty="0" smtClean="0"/>
              <a:t>Елиминација</a:t>
            </a:r>
            <a:endParaRPr lang="sr-Cyrl-CS" b="1" dirty="0"/>
          </a:p>
        </p:txBody>
      </p:sp>
      <p:sp>
        <p:nvSpPr>
          <p:cNvPr id="16998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sr-Cyrl-CS" dirty="0" smtClean="0"/>
              <a:t>Процес </a:t>
            </a:r>
            <a:r>
              <a:rPr lang="sr-Cyrl-CS" dirty="0"/>
              <a:t>којим се лекови избацују из унутрашње у спољашњу средину.</a:t>
            </a:r>
          </a:p>
          <a:p>
            <a:r>
              <a:rPr lang="sr-Cyrl-CS" dirty="0"/>
              <a:t>Путеви елиминације</a:t>
            </a:r>
          </a:p>
          <a:p>
            <a:pPr lvl="1"/>
            <a:r>
              <a:rPr lang="sr-Cyrl-CS" dirty="0"/>
              <a:t>Путем урина</a:t>
            </a:r>
          </a:p>
          <a:p>
            <a:pPr lvl="1"/>
            <a:r>
              <a:rPr lang="sr-Cyrl-CS" dirty="0"/>
              <a:t>Путем жучи</a:t>
            </a:r>
          </a:p>
          <a:p>
            <a:pPr lvl="1"/>
            <a:r>
              <a:rPr lang="sr-Cyrl-CS" dirty="0"/>
              <a:t>Остали путеви елиминације</a:t>
            </a:r>
          </a:p>
          <a:p>
            <a:r>
              <a:rPr lang="sr-Cyrl-CS" dirty="0"/>
              <a:t>Кинетика елиминације</a:t>
            </a:r>
          </a:p>
          <a:p>
            <a:pPr lvl="1"/>
            <a:r>
              <a:rPr lang="sr-Cyrl-CS" dirty="0"/>
              <a:t>Константа елиминације</a:t>
            </a:r>
          </a:p>
          <a:p>
            <a:pPr lvl="1"/>
            <a:r>
              <a:rPr lang="sr-Cyrl-CS" dirty="0"/>
              <a:t>Полуживот</a:t>
            </a:r>
          </a:p>
          <a:p>
            <a:pPr lvl="1"/>
            <a:r>
              <a:rPr lang="sr-Cyrl-CS" dirty="0"/>
              <a:t>Клиренс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sr-Cyrl-CS"/>
              <a:t>Елиминација путем урина</a:t>
            </a:r>
            <a:endParaRPr lang="en-US"/>
          </a:p>
        </p:txBody>
      </p:sp>
      <p:sp>
        <p:nvSpPr>
          <p:cNvPr id="19353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sr-Cyrl-CS"/>
              <a:t>Механизми елиминације</a:t>
            </a:r>
            <a:endParaRPr lang="en-US"/>
          </a:p>
          <a:p>
            <a:pPr lvl="1"/>
            <a:r>
              <a:rPr lang="sr-Cyrl-CS"/>
              <a:t>Пасивна гломеруларна филтрација</a:t>
            </a:r>
          </a:p>
          <a:p>
            <a:pPr lvl="1"/>
            <a:r>
              <a:rPr lang="sr-Cyrl-CS"/>
              <a:t>Активна тубуларна секреција</a:t>
            </a:r>
          </a:p>
          <a:p>
            <a:pPr lvl="1"/>
            <a:r>
              <a:rPr lang="sr-Cyrl-CS"/>
              <a:t>Тубуларна реапсорпција</a:t>
            </a:r>
          </a:p>
          <a:p>
            <a:r>
              <a:rPr lang="sr-Cyrl-CS"/>
              <a:t>Фактори елиминације</a:t>
            </a:r>
          </a:p>
          <a:p>
            <a:pPr lvl="1"/>
            <a:r>
              <a:rPr lang="sr-Cyrl-CS"/>
              <a:t>Молекуларна грађа лекова</a:t>
            </a:r>
            <a:endParaRPr lang="en-US">
              <a:cs typeface="Arial" pitchFamily="34" charset="0"/>
            </a:endParaRPr>
          </a:p>
          <a:p>
            <a:pPr lvl="1"/>
            <a:r>
              <a:rPr lang="sr-Cyrl-CS"/>
              <a:t>Брзина гломеруларне филтрације</a:t>
            </a:r>
          </a:p>
          <a:p>
            <a:pPr lvl="1"/>
            <a:r>
              <a:rPr lang="sr-Cyrl-CS"/>
              <a:t>рН урина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sr-Cyrl-CS"/>
              <a:t>Елиминација путем жучи</a:t>
            </a:r>
            <a:endParaRPr lang="en-US"/>
          </a:p>
        </p:txBody>
      </p:sp>
      <p:sp>
        <p:nvSpPr>
          <p:cNvPr id="19456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sr-Cyrl-CS"/>
              <a:t>Механизми елиминације</a:t>
            </a:r>
            <a:endParaRPr lang="en-US"/>
          </a:p>
          <a:p>
            <a:pPr lvl="1"/>
            <a:r>
              <a:rPr lang="sr-Cyrl-CS"/>
              <a:t>Активна билијарна секреција</a:t>
            </a:r>
          </a:p>
          <a:p>
            <a:pPr lvl="1"/>
            <a:r>
              <a:rPr lang="sr-Cyrl-CS"/>
              <a:t>Филтрација</a:t>
            </a:r>
          </a:p>
          <a:p>
            <a:r>
              <a:rPr lang="sr-Cyrl-CS"/>
              <a:t>Фактори елиминације</a:t>
            </a:r>
          </a:p>
          <a:p>
            <a:pPr lvl="1"/>
            <a:r>
              <a:rPr lang="sr-Cyrl-CS"/>
              <a:t>Карактеристике лека</a:t>
            </a:r>
          </a:p>
          <a:p>
            <a:pPr lvl="1"/>
            <a:r>
              <a:rPr lang="sr-Cyrl-CS"/>
              <a:t>Болести јетре</a:t>
            </a:r>
          </a:p>
          <a:p>
            <a:pPr lvl="1"/>
            <a:r>
              <a:rPr lang="sr-Cyrl-CS"/>
              <a:t>Узраст</a:t>
            </a:r>
          </a:p>
          <a:p>
            <a:r>
              <a:rPr lang="sr-Cyrl-CS"/>
              <a:t>Ентерохепатичка рециркулација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mtClean="0"/>
              <a:t>Остали путеви елиминације</a:t>
            </a:r>
            <a:endParaRPr lang="en-US" smtClean="0"/>
          </a:p>
        </p:txBody>
      </p:sp>
      <p:sp>
        <p:nvSpPr>
          <p:cNvPr id="1433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Cyrl-CS" smtClean="0"/>
              <a:t>Преко плућа:</a:t>
            </a:r>
          </a:p>
          <a:p>
            <a:pPr lvl="1" eaLnBrk="1" hangingPunct="1"/>
            <a:r>
              <a:rPr lang="sr-Cyrl-CS" smtClean="0"/>
              <a:t>гасови и јако испарљиве течности</a:t>
            </a:r>
          </a:p>
          <a:p>
            <a:pPr lvl="1" eaLnBrk="1" hangingPunct="1"/>
            <a:r>
              <a:rPr lang="sr-Cyrl-CS" smtClean="0"/>
              <a:t>механизам је проста дифузија</a:t>
            </a:r>
          </a:p>
          <a:p>
            <a:pPr eaLnBrk="1" hangingPunct="1"/>
            <a:r>
              <a:rPr lang="sr-Cyrl-CS" smtClean="0"/>
              <a:t>Путем пљувачке, зноја, лоја, суза:</a:t>
            </a:r>
          </a:p>
          <a:p>
            <a:pPr lvl="1" eaLnBrk="1" hangingPunct="1"/>
            <a:r>
              <a:rPr lang="sr-Cyrl-CS" smtClean="0"/>
              <a:t>дијагностички значај!</a:t>
            </a:r>
          </a:p>
          <a:p>
            <a:pPr eaLnBrk="1" hangingPunct="1"/>
            <a:r>
              <a:rPr lang="sr-Cyrl-CS" smtClean="0"/>
              <a:t>У млеку:</a:t>
            </a:r>
          </a:p>
          <a:p>
            <a:pPr lvl="1" eaLnBrk="1" hangingPunct="1"/>
            <a:r>
              <a:rPr lang="sr-Cyrl-CS" smtClean="0"/>
              <a:t>слабе базе (рН млека је око 6.5)</a:t>
            </a:r>
          </a:p>
          <a:p>
            <a:pPr lvl="1" eaLnBrk="1" hangingPunct="1"/>
            <a:r>
              <a:rPr lang="sr-Cyrl-CS" smtClean="0"/>
              <a:t>лекови слабо везани за протеине плазме</a:t>
            </a:r>
          </a:p>
          <a:p>
            <a:pPr lvl="1" eaLnBrk="1" hangingPunct="1"/>
            <a:r>
              <a:rPr lang="sr-Cyrl-CS" smtClean="0"/>
              <a:t>липосолубилни лекови</a:t>
            </a:r>
          </a:p>
          <a:p>
            <a:pPr lvl="1" eaLnBrk="1" hangingPunct="1"/>
            <a:r>
              <a:rPr lang="sr-Cyrl-CS" smtClean="0"/>
              <a:t>лекови са афинитетом за лакталбумин</a:t>
            </a:r>
          </a:p>
          <a:p>
            <a:pPr lvl="1" eaLnBrk="1" hangingPunct="1"/>
            <a:r>
              <a:rPr lang="sr-Cyrl-CS" smtClean="0"/>
              <a:t>лекови који везују калцијум</a:t>
            </a:r>
            <a:endParaRPr lang="en-US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Полу-живот</a:t>
            </a:r>
            <a:r>
              <a:rPr lang="sr-Cyrl-CS"/>
              <a:t> и клиренс</a:t>
            </a:r>
            <a:r>
              <a:rPr lang="pl-PL"/>
              <a:t> </a:t>
            </a:r>
            <a:endParaRPr lang="en-US"/>
          </a:p>
        </p:txBody>
      </p:sp>
      <p:sp>
        <p:nvSpPr>
          <p:cNvPr id="11776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/>
              <a:t>Полу-живот </a:t>
            </a:r>
            <a:r>
              <a:rPr lang="pl-PL"/>
              <a:t>је време за које се концентрација лека у плазми смањи на половину.</a:t>
            </a:r>
            <a:r>
              <a:rPr lang="en-US" sz="1800"/>
              <a:t> </a:t>
            </a:r>
            <a:endParaRPr lang="sr-Cyrl-CS" sz="1800"/>
          </a:p>
          <a:p>
            <a:endParaRPr lang="sr-Cyrl-CS" sz="1800"/>
          </a:p>
          <a:p>
            <a:r>
              <a:rPr lang="sr-Cyrl-CS"/>
              <a:t>Клиренс лека </a:t>
            </a:r>
            <a:r>
              <a:rPr lang="en-US"/>
              <a:t>је запремина плазме из које се лек потпуно отклони у јединици времена. </a:t>
            </a:r>
            <a:endParaRPr lang="sr-Cyrl-CS"/>
          </a:p>
          <a:p>
            <a:pPr lvl="1"/>
            <a:r>
              <a:rPr lang="pl-PL"/>
              <a:t>Тотални клиренс лека из организма је једнак збиру клиренса које остварују поједини органи</a:t>
            </a:r>
            <a:r>
              <a:rPr lang="en-US"/>
              <a:t>.</a:t>
            </a:r>
            <a:endParaRPr lang="sr-Cyrl-CS" sz="1600"/>
          </a:p>
          <a:p>
            <a:endParaRPr lang="en-US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b="1" dirty="0" smtClean="0">
                <a:solidFill>
                  <a:schemeClr val="tx2"/>
                </a:solidFill>
              </a:rPr>
              <a:t>Апсорпција</a:t>
            </a:r>
            <a:endParaRPr lang="en-US" dirty="0"/>
          </a:p>
        </p:txBody>
      </p:sp>
      <p:sp>
        <p:nvSpPr>
          <p:cNvPr id="3993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 b="1" dirty="0" smtClean="0">
                <a:solidFill>
                  <a:schemeClr val="tx2"/>
                </a:solidFill>
              </a:rPr>
              <a:t>Апсорпција </a:t>
            </a:r>
            <a:r>
              <a:rPr lang="sr-Cyrl-CS" b="1" dirty="0">
                <a:solidFill>
                  <a:schemeClr val="tx2"/>
                </a:solidFill>
              </a:rPr>
              <a:t>је процес проласка лека са места примене кроз биолошке мембране до крвотока</a:t>
            </a:r>
            <a:r>
              <a:rPr lang="sr-Cyrl-CS" dirty="0">
                <a:solidFill>
                  <a:schemeClr val="tx2"/>
                </a:solidFill>
              </a:rPr>
              <a:t>.</a:t>
            </a:r>
          </a:p>
          <a:p>
            <a:r>
              <a:rPr lang="sr-Cyrl-CS" dirty="0"/>
              <a:t>Механизми:</a:t>
            </a:r>
          </a:p>
          <a:p>
            <a:pPr lvl="1"/>
            <a:r>
              <a:rPr lang="sr-Cyrl-CS" dirty="0"/>
              <a:t>дифузија (пасивна, олакшана, конвективна)</a:t>
            </a:r>
          </a:p>
          <a:p>
            <a:pPr lvl="1"/>
            <a:r>
              <a:rPr lang="sr-Cyrl-CS" dirty="0"/>
              <a:t>активни транспорт</a:t>
            </a:r>
          </a:p>
          <a:p>
            <a:pPr lvl="1"/>
            <a:r>
              <a:rPr lang="sr-Cyrl-CS" dirty="0"/>
              <a:t>пиноцитоза</a:t>
            </a:r>
          </a:p>
          <a:p>
            <a:r>
              <a:rPr lang="sr-Cyrl-CS" dirty="0"/>
              <a:t>Врсте апсорпције:</a:t>
            </a:r>
          </a:p>
          <a:p>
            <a:pPr lvl="1"/>
            <a:r>
              <a:rPr lang="sr-Cyrl-CS" dirty="0"/>
              <a:t>Апсорпција првог </a:t>
            </a:r>
            <a:r>
              <a:rPr lang="sr-Cyrl-CS" dirty="0" smtClean="0"/>
              <a:t>реда</a:t>
            </a:r>
            <a:endParaRPr lang="sr-Cyrl-CS" dirty="0"/>
          </a:p>
          <a:p>
            <a:pPr lvl="1"/>
            <a:r>
              <a:rPr lang="sr-Cyrl-CS" dirty="0"/>
              <a:t>Апсорпција нултог </a:t>
            </a:r>
            <a:r>
              <a:rPr lang="sr-Cyrl-CS" dirty="0" smtClean="0"/>
              <a:t>реда</a:t>
            </a:r>
            <a:endParaRPr lang="sr-Cyrl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Равнотежно стање</a:t>
            </a:r>
          </a:p>
        </p:txBody>
      </p:sp>
      <p:sp>
        <p:nvSpPr>
          <p:cNvPr id="11981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/>
              <a:t>… </a:t>
            </a:r>
            <a:r>
              <a:rPr lang="pl-PL"/>
              <a:t>настаје када после две узастопне дозе максималне и минималне концентрације лека у плазми остају исте.</a:t>
            </a:r>
          </a:p>
          <a:p>
            <a:pPr>
              <a:lnSpc>
                <a:spcPct val="80000"/>
              </a:lnSpc>
            </a:pPr>
            <a:r>
              <a:rPr lang="pl-PL"/>
              <a:t>У дозном интервалу равнотежног стања се излучи цела доза лека, тако да нема даље акумулације лека.</a:t>
            </a:r>
          </a:p>
          <a:p>
            <a:pPr>
              <a:lnSpc>
                <a:spcPct val="80000"/>
              </a:lnSpc>
            </a:pPr>
            <a:r>
              <a:rPr lang="en-US"/>
              <a:t>Равнотежно стање се постиже после 5 </a:t>
            </a:r>
            <a:r>
              <a:rPr lang="en-US">
                <a:ea typeface="YUDutchR" charset="0"/>
                <a:cs typeface="Times New Roman" pitchFamily="18" charset="0"/>
              </a:rPr>
              <a:t>t</a:t>
            </a:r>
            <a:r>
              <a:rPr lang="sr-Latn-CS" baseline="-25000">
                <a:cs typeface="Times New Roman" pitchFamily="18" charset="0"/>
              </a:rPr>
              <a:t>1/2</a:t>
            </a:r>
            <a:r>
              <a:rPr lang="en-US" baseline="-25000">
                <a:cs typeface="Times New Roman" pitchFamily="18" charset="0"/>
              </a:rPr>
              <a:t>.</a:t>
            </a:r>
            <a:r>
              <a:rPr lang="en-US" sz="18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4000"/>
              <a:t>Параметри апсорпције лекова</a:t>
            </a:r>
            <a:endParaRPr lang="en-US" sz="4000"/>
          </a:p>
        </p:txBody>
      </p:sp>
      <p:sp>
        <p:nvSpPr>
          <p:cNvPr id="7373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sr-Cyrl-CS" b="1"/>
              <a:t>На обим и брзину апсорпције утичу</a:t>
            </a:r>
            <a:r>
              <a:rPr lang="sr-Cyrl-CS"/>
              <a:t>:</a:t>
            </a:r>
          </a:p>
          <a:p>
            <a:pPr>
              <a:buFont typeface="Wingdings" pitchFamily="2" charset="2"/>
              <a:buNone/>
            </a:pPr>
            <a:endParaRPr lang="sr-Cyrl-CS"/>
          </a:p>
          <a:p>
            <a:r>
              <a:rPr lang="sr-Cyrl-CS"/>
              <a:t>Пут примене лека</a:t>
            </a:r>
          </a:p>
          <a:p>
            <a:pPr lvl="1"/>
            <a:r>
              <a:rPr lang="ru-RU"/>
              <a:t>Ентерални</a:t>
            </a:r>
          </a:p>
          <a:p>
            <a:pPr lvl="1"/>
            <a:r>
              <a:rPr lang="ru-RU"/>
              <a:t>Парентерални</a:t>
            </a:r>
            <a:endParaRPr lang="sr-Cyrl-CS"/>
          </a:p>
          <a:p>
            <a:r>
              <a:rPr lang="sr-Cyrl-CS"/>
              <a:t>Физичко-хемијске особине  лека </a:t>
            </a:r>
          </a:p>
          <a:p>
            <a:r>
              <a:rPr lang="sr-Cyrl-CS"/>
              <a:t>Облик лека</a:t>
            </a:r>
          </a:p>
          <a:p>
            <a:r>
              <a:rPr lang="sr-Cyrl-CS"/>
              <a:t>Карактеристике средине</a:t>
            </a:r>
          </a:p>
          <a:p>
            <a:r>
              <a:rPr lang="sr-Cyrl-CS"/>
              <a:t>Истовремена примена са другим супстанцама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Text Box 2"/>
          <p:cNvSpPr txBox="1">
            <a:spLocks noChangeArrowheads="1"/>
          </p:cNvSpPr>
          <p:nvPr/>
        </p:nvSpPr>
        <p:spPr bwMode="auto">
          <a:xfrm>
            <a:off x="2482850" y="6223000"/>
            <a:ext cx="23764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 sz="1800">
                <a:latin typeface="Times New Roman" pitchFamily="18" charset="0"/>
              </a:rPr>
              <a:t>Време деловања лека</a:t>
            </a:r>
            <a:endParaRPr lang="en-US" sz="1800" baseline="-25000">
              <a:latin typeface="Times New Roman" pitchFamily="18" charset="0"/>
            </a:endParaRPr>
          </a:p>
        </p:txBody>
      </p:sp>
      <p:sp>
        <p:nvSpPr>
          <p:cNvPr id="143363" name="Rectangle 3"/>
          <p:cNvSpPr>
            <a:spLocks noChangeArrowheads="1"/>
          </p:cNvSpPr>
          <p:nvPr/>
        </p:nvSpPr>
        <p:spPr bwMode="auto">
          <a:xfrm rot="16200000">
            <a:off x="-904874" y="3609975"/>
            <a:ext cx="4089400" cy="384175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lIns="79675" tIns="39138" rIns="79675" bIns="39138">
            <a:spAutoFit/>
          </a:bodyPr>
          <a:lstStyle/>
          <a:p>
            <a:pPr defTabSz="804863" eaLnBrk="0" hangingPunct="0"/>
            <a:r>
              <a:rPr kumimoji="0" lang="sr-Cyrl-CS" sz="2000">
                <a:solidFill>
                  <a:srgbClr val="0033CC"/>
                </a:solidFill>
                <a:latin typeface="Arial" pitchFamily="34" charset="0"/>
              </a:rPr>
              <a:t>Концентрација лека у плазми</a:t>
            </a:r>
            <a:endParaRPr kumimoji="0" lang="en-US" sz="2000">
              <a:solidFill>
                <a:srgbClr val="0033CC"/>
              </a:solidFill>
              <a:latin typeface="Arial" pitchFamily="34" charset="0"/>
            </a:endParaRPr>
          </a:p>
        </p:txBody>
      </p:sp>
      <p:sp>
        <p:nvSpPr>
          <p:cNvPr id="143364" name="Rectangle 4"/>
          <p:cNvSpPr>
            <a:spLocks noChangeArrowheads="1"/>
          </p:cNvSpPr>
          <p:nvPr/>
        </p:nvSpPr>
        <p:spPr bwMode="auto">
          <a:xfrm>
            <a:off x="2005013" y="6213475"/>
            <a:ext cx="5519737" cy="384175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lIns="79675" tIns="39138" rIns="79675" bIns="39138">
            <a:spAutoFit/>
          </a:bodyPr>
          <a:lstStyle/>
          <a:p>
            <a:pPr algn="r" defTabSz="804863" eaLnBrk="0" hangingPunct="0"/>
            <a:r>
              <a:rPr kumimoji="0" lang="sr-Cyrl-CS" sz="2000">
                <a:latin typeface="Arial" pitchFamily="34" charset="0"/>
              </a:rPr>
              <a:t>Време (</a:t>
            </a:r>
            <a:r>
              <a:rPr kumimoji="0" lang="en-US" sz="2000">
                <a:latin typeface="Arial" pitchFamily="34" charset="0"/>
              </a:rPr>
              <a:t>h</a:t>
            </a:r>
            <a:r>
              <a:rPr kumimoji="0" lang="sr-Cyrl-CS" sz="2000">
                <a:latin typeface="Arial" pitchFamily="34" charset="0"/>
              </a:rPr>
              <a:t>)</a:t>
            </a:r>
            <a:endParaRPr kumimoji="0" lang="en-US" sz="2000">
              <a:latin typeface="Arial" pitchFamily="34" charset="0"/>
            </a:endParaRPr>
          </a:p>
        </p:txBody>
      </p:sp>
      <p:sp>
        <p:nvSpPr>
          <p:cNvPr id="143365" name="Line 5"/>
          <p:cNvSpPr>
            <a:spLocks noChangeShapeType="1"/>
          </p:cNvSpPr>
          <p:nvPr/>
        </p:nvSpPr>
        <p:spPr bwMode="auto">
          <a:xfrm>
            <a:off x="1973263" y="2033588"/>
            <a:ext cx="0" cy="3808412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66" name="Line 6"/>
          <p:cNvSpPr>
            <a:spLocks noChangeShapeType="1"/>
          </p:cNvSpPr>
          <p:nvPr/>
        </p:nvSpPr>
        <p:spPr bwMode="auto">
          <a:xfrm>
            <a:off x="1909763" y="5295900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67" name="Line 7"/>
          <p:cNvSpPr>
            <a:spLocks noChangeShapeType="1"/>
          </p:cNvSpPr>
          <p:nvPr/>
        </p:nvSpPr>
        <p:spPr bwMode="auto">
          <a:xfrm>
            <a:off x="1909763" y="4751388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68" name="Line 8"/>
          <p:cNvSpPr>
            <a:spLocks noChangeShapeType="1"/>
          </p:cNvSpPr>
          <p:nvPr/>
        </p:nvSpPr>
        <p:spPr bwMode="auto">
          <a:xfrm>
            <a:off x="1909763" y="4205288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69" name="Line 9"/>
          <p:cNvSpPr>
            <a:spLocks noChangeShapeType="1"/>
          </p:cNvSpPr>
          <p:nvPr/>
        </p:nvSpPr>
        <p:spPr bwMode="auto">
          <a:xfrm>
            <a:off x="1909763" y="3670300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0" name="Line 10"/>
          <p:cNvSpPr>
            <a:spLocks noChangeShapeType="1"/>
          </p:cNvSpPr>
          <p:nvPr/>
        </p:nvSpPr>
        <p:spPr bwMode="auto">
          <a:xfrm>
            <a:off x="1909763" y="3124200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1" name="Line 11"/>
          <p:cNvSpPr>
            <a:spLocks noChangeShapeType="1"/>
          </p:cNvSpPr>
          <p:nvPr/>
        </p:nvSpPr>
        <p:spPr bwMode="auto">
          <a:xfrm>
            <a:off x="1909763" y="2579688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2" name="Line 12"/>
          <p:cNvSpPr>
            <a:spLocks noChangeShapeType="1"/>
          </p:cNvSpPr>
          <p:nvPr/>
        </p:nvSpPr>
        <p:spPr bwMode="auto">
          <a:xfrm>
            <a:off x="1909763" y="2033588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3" name="Line 13"/>
          <p:cNvSpPr>
            <a:spLocks noChangeShapeType="1"/>
          </p:cNvSpPr>
          <p:nvPr/>
        </p:nvSpPr>
        <p:spPr bwMode="auto">
          <a:xfrm>
            <a:off x="1973263" y="5842000"/>
            <a:ext cx="556895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4" name="Line 14"/>
          <p:cNvSpPr>
            <a:spLocks noChangeShapeType="1"/>
          </p:cNvSpPr>
          <p:nvPr/>
        </p:nvSpPr>
        <p:spPr bwMode="auto">
          <a:xfrm flipV="1">
            <a:off x="3089275" y="5759450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5" name="Line 15"/>
          <p:cNvSpPr>
            <a:spLocks noChangeShapeType="1"/>
          </p:cNvSpPr>
          <p:nvPr/>
        </p:nvSpPr>
        <p:spPr bwMode="auto">
          <a:xfrm flipV="1">
            <a:off x="4205288" y="5759450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6" name="Line 16"/>
          <p:cNvSpPr>
            <a:spLocks noChangeShapeType="1"/>
          </p:cNvSpPr>
          <p:nvPr/>
        </p:nvSpPr>
        <p:spPr bwMode="auto">
          <a:xfrm flipV="1">
            <a:off x="5311775" y="5759450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7" name="Line 17"/>
          <p:cNvSpPr>
            <a:spLocks noChangeShapeType="1"/>
          </p:cNvSpPr>
          <p:nvPr/>
        </p:nvSpPr>
        <p:spPr bwMode="auto">
          <a:xfrm flipV="1">
            <a:off x="7542213" y="5759450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8" name="Rectangle 1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4000"/>
              <a:t>Апсорпција</a:t>
            </a:r>
            <a:r>
              <a:rPr lang="en-US" sz="4000"/>
              <a:t/>
            </a:r>
            <a:br>
              <a:rPr lang="en-US" sz="4000"/>
            </a:br>
            <a:r>
              <a:rPr lang="en-US" sz="3600"/>
              <a:t>- </a:t>
            </a:r>
            <a:r>
              <a:rPr lang="sr-Cyrl-CS" sz="3600"/>
              <a:t>крива концентрација/време -</a:t>
            </a:r>
            <a:endParaRPr lang="en-US" sz="3600"/>
          </a:p>
        </p:txBody>
      </p:sp>
      <p:sp>
        <p:nvSpPr>
          <p:cNvPr id="143379" name="Line 19"/>
          <p:cNvSpPr>
            <a:spLocks noChangeShapeType="1"/>
          </p:cNvSpPr>
          <p:nvPr/>
        </p:nvSpPr>
        <p:spPr bwMode="auto">
          <a:xfrm flipV="1">
            <a:off x="6443663" y="5759450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80" name="Freeform 20"/>
          <p:cNvSpPr>
            <a:spLocks/>
          </p:cNvSpPr>
          <p:nvPr/>
        </p:nvSpPr>
        <p:spPr bwMode="auto">
          <a:xfrm>
            <a:off x="2124075" y="3505200"/>
            <a:ext cx="1781175" cy="2343150"/>
          </a:xfrm>
          <a:custGeom>
            <a:avLst/>
            <a:gdLst/>
            <a:ahLst/>
            <a:cxnLst>
              <a:cxn ang="0">
                <a:pos x="0" y="1476"/>
              </a:cxn>
              <a:cxn ang="0">
                <a:pos x="462" y="390"/>
              </a:cxn>
              <a:cxn ang="0">
                <a:pos x="834" y="18"/>
              </a:cxn>
              <a:cxn ang="0">
                <a:pos x="1122" y="282"/>
              </a:cxn>
            </a:cxnLst>
            <a:rect l="0" t="0" r="r" b="b"/>
            <a:pathLst>
              <a:path w="1122" h="1476">
                <a:moveTo>
                  <a:pt x="0" y="1476"/>
                </a:moveTo>
                <a:cubicBezTo>
                  <a:pt x="77" y="1295"/>
                  <a:pt x="323" y="633"/>
                  <a:pt x="462" y="390"/>
                </a:cubicBezTo>
                <a:cubicBezTo>
                  <a:pt x="601" y="147"/>
                  <a:pt x="724" y="36"/>
                  <a:pt x="834" y="18"/>
                </a:cubicBezTo>
                <a:cubicBezTo>
                  <a:pt x="944" y="0"/>
                  <a:pt x="1062" y="227"/>
                  <a:pt x="1122" y="282"/>
                </a:cubicBezTo>
              </a:path>
            </a:pathLst>
          </a:custGeom>
          <a:noFill/>
          <a:ln w="2857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43381" name="Freeform 21"/>
          <p:cNvSpPr>
            <a:spLocks/>
          </p:cNvSpPr>
          <p:nvPr/>
        </p:nvSpPr>
        <p:spPr bwMode="auto">
          <a:xfrm>
            <a:off x="3900488" y="3943350"/>
            <a:ext cx="2687637" cy="17176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32" y="144"/>
              </a:cxn>
              <a:cxn ang="0">
                <a:pos x="294" y="291"/>
              </a:cxn>
              <a:cxn ang="0">
                <a:pos x="552" y="465"/>
              </a:cxn>
              <a:cxn ang="0">
                <a:pos x="1920" y="1200"/>
              </a:cxn>
            </a:cxnLst>
            <a:rect l="0" t="0" r="r" b="b"/>
            <a:pathLst>
              <a:path w="1920" h="1200">
                <a:moveTo>
                  <a:pt x="0" y="0"/>
                </a:moveTo>
                <a:lnTo>
                  <a:pt x="132" y="144"/>
                </a:lnTo>
                <a:lnTo>
                  <a:pt x="294" y="291"/>
                </a:lnTo>
                <a:lnTo>
                  <a:pt x="552" y="465"/>
                </a:lnTo>
                <a:lnTo>
                  <a:pt x="1920" y="1200"/>
                </a:lnTo>
              </a:path>
            </a:pathLst>
          </a:custGeom>
          <a:noFill/>
          <a:ln w="2857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43382" name="Text Box 22"/>
          <p:cNvSpPr txBox="1">
            <a:spLocks noChangeArrowheads="1"/>
          </p:cNvSpPr>
          <p:nvPr/>
        </p:nvSpPr>
        <p:spPr bwMode="auto">
          <a:xfrm>
            <a:off x="2268538" y="4221163"/>
            <a:ext cx="358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Cyrl-CS">
                <a:solidFill>
                  <a:srgbClr val="3333CC"/>
                </a:solidFill>
              </a:rPr>
              <a:t>А</a:t>
            </a:r>
            <a:endParaRPr lang="en-US">
              <a:solidFill>
                <a:srgbClr val="3333CC"/>
              </a:solidFill>
            </a:endParaRPr>
          </a:p>
        </p:txBody>
      </p:sp>
      <p:sp>
        <p:nvSpPr>
          <p:cNvPr id="143383" name="Text Box 23"/>
          <p:cNvSpPr txBox="1">
            <a:spLocks noChangeArrowheads="1"/>
          </p:cNvSpPr>
          <p:nvPr/>
        </p:nvSpPr>
        <p:spPr bwMode="auto">
          <a:xfrm>
            <a:off x="3348038" y="2924175"/>
            <a:ext cx="358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3333CC"/>
                </a:solidFill>
              </a:rPr>
              <a:t>B</a:t>
            </a:r>
          </a:p>
        </p:txBody>
      </p:sp>
      <p:sp>
        <p:nvSpPr>
          <p:cNvPr id="143384" name="Text Box 24"/>
          <p:cNvSpPr txBox="1">
            <a:spLocks noChangeArrowheads="1"/>
          </p:cNvSpPr>
          <p:nvPr/>
        </p:nvSpPr>
        <p:spPr bwMode="auto">
          <a:xfrm>
            <a:off x="5651500" y="4437063"/>
            <a:ext cx="358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3333CC"/>
                </a:solidFill>
              </a:rPr>
              <a:t>C</a:t>
            </a:r>
          </a:p>
        </p:txBody>
      </p:sp>
      <p:sp>
        <p:nvSpPr>
          <p:cNvPr id="143385" name="Text Box 25"/>
          <p:cNvSpPr txBox="1">
            <a:spLocks noChangeArrowheads="1"/>
          </p:cNvSpPr>
          <p:nvPr/>
        </p:nvSpPr>
        <p:spPr bwMode="auto">
          <a:xfrm>
            <a:off x="5507038" y="1557338"/>
            <a:ext cx="3636962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rgbClr val="3333CC"/>
                </a:solidFill>
                <a:latin typeface="Arial" pitchFamily="34" charset="0"/>
              </a:rPr>
              <a:t>A</a:t>
            </a:r>
            <a:r>
              <a:rPr kumimoji="0" lang="en-US" sz="2000">
                <a:latin typeface="Arial" pitchFamily="34" charset="0"/>
                <a:cs typeface="Times New Roman" pitchFamily="18" charset="0"/>
              </a:rPr>
              <a:t> =</a:t>
            </a:r>
            <a:r>
              <a:rPr kumimoji="0" lang="sr-Cyrl-CS" sz="2000">
                <a:latin typeface="Arial" pitchFamily="34" charset="0"/>
                <a:cs typeface="Times New Roman" pitchFamily="18" charset="0"/>
              </a:rPr>
              <a:t> апсорпција бржа од елиминације</a:t>
            </a:r>
          </a:p>
          <a:p>
            <a:pPr>
              <a:spcBef>
                <a:spcPct val="50000"/>
              </a:spcBef>
            </a:pPr>
            <a:r>
              <a:rPr lang="en-US" sz="2000">
                <a:solidFill>
                  <a:srgbClr val="3333CC"/>
                </a:solidFill>
                <a:latin typeface="Arial" pitchFamily="34" charset="0"/>
              </a:rPr>
              <a:t>B</a:t>
            </a:r>
            <a:r>
              <a:rPr kumimoji="0" lang="en-US" sz="2000">
                <a:latin typeface="Arial" pitchFamily="34" charset="0"/>
                <a:cs typeface="Times New Roman" pitchFamily="18" charset="0"/>
              </a:rPr>
              <a:t> = </a:t>
            </a:r>
            <a:r>
              <a:rPr kumimoji="0" lang="sr-Cyrl-CS" sz="2000">
                <a:latin typeface="Arial" pitchFamily="34" charset="0"/>
                <a:cs typeface="Times New Roman" pitchFamily="18" charset="0"/>
              </a:rPr>
              <a:t>брзина апсорпције једнака</a:t>
            </a:r>
            <a:r>
              <a:rPr kumimoji="0" lang="sr-Cyrl-CS" sz="2000">
                <a:latin typeface="Arial" pitchFamily="34" charset="0"/>
              </a:rPr>
              <a:t> </a:t>
            </a:r>
            <a:r>
              <a:rPr kumimoji="0" lang="sr-Cyrl-CS" sz="2000">
                <a:latin typeface="Arial" pitchFamily="34" charset="0"/>
                <a:cs typeface="Times New Roman" pitchFamily="18" charset="0"/>
              </a:rPr>
              <a:t>брзини елиминације</a:t>
            </a:r>
          </a:p>
          <a:p>
            <a:pPr>
              <a:spcBef>
                <a:spcPct val="50000"/>
              </a:spcBef>
            </a:pPr>
            <a:r>
              <a:rPr lang="en-US" sz="2000">
                <a:solidFill>
                  <a:srgbClr val="3333CC"/>
                </a:solidFill>
                <a:latin typeface="Arial" pitchFamily="34" charset="0"/>
              </a:rPr>
              <a:t>C</a:t>
            </a:r>
            <a:r>
              <a:rPr lang="sr-Cyrl-CS" sz="2000" baseline="-25000">
                <a:latin typeface="Arial" pitchFamily="34" charset="0"/>
              </a:rPr>
              <a:t>  </a:t>
            </a:r>
            <a:r>
              <a:rPr kumimoji="0" lang="en-US" sz="2000">
                <a:latin typeface="Arial" pitchFamily="34" charset="0"/>
                <a:cs typeface="Times New Roman" pitchFamily="18" charset="0"/>
              </a:rPr>
              <a:t>= </a:t>
            </a:r>
            <a:r>
              <a:rPr kumimoji="0" lang="sr-Cyrl-CS" sz="2000">
                <a:latin typeface="Arial" pitchFamily="34" charset="0"/>
                <a:cs typeface="Times New Roman" pitchFamily="18" charset="0"/>
              </a:rPr>
              <a:t>елиминација доминантна</a:t>
            </a:r>
          </a:p>
        </p:txBody>
      </p:sp>
      <p:sp>
        <p:nvSpPr>
          <p:cNvPr id="143386" name="Line 26"/>
          <p:cNvSpPr>
            <a:spLocks noChangeShapeType="1"/>
          </p:cNvSpPr>
          <p:nvPr/>
        </p:nvSpPr>
        <p:spPr bwMode="auto">
          <a:xfrm flipH="1" flipV="1">
            <a:off x="1978025" y="3529013"/>
            <a:ext cx="2017713" cy="0"/>
          </a:xfrm>
          <a:prstGeom prst="line">
            <a:avLst/>
          </a:prstGeom>
          <a:noFill/>
          <a:ln w="9525">
            <a:solidFill>
              <a:srgbClr val="333333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43387" name="Line 27"/>
          <p:cNvSpPr>
            <a:spLocks noChangeShapeType="1"/>
          </p:cNvSpPr>
          <p:nvPr/>
        </p:nvSpPr>
        <p:spPr bwMode="auto">
          <a:xfrm flipH="1">
            <a:off x="3492500" y="3367088"/>
            <a:ext cx="0" cy="2476500"/>
          </a:xfrm>
          <a:prstGeom prst="line">
            <a:avLst/>
          </a:prstGeom>
          <a:noFill/>
          <a:ln w="9525">
            <a:solidFill>
              <a:srgbClr val="333333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43388" name="Line 28"/>
          <p:cNvSpPr>
            <a:spLocks noChangeShapeType="1"/>
          </p:cNvSpPr>
          <p:nvPr/>
        </p:nvSpPr>
        <p:spPr bwMode="auto">
          <a:xfrm>
            <a:off x="1979613" y="4076700"/>
            <a:ext cx="4968875" cy="0"/>
          </a:xfrm>
          <a:prstGeom prst="line">
            <a:avLst/>
          </a:prstGeom>
          <a:noFill/>
          <a:ln w="9525">
            <a:solidFill>
              <a:srgbClr val="333333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43389" name="Line 29"/>
          <p:cNvSpPr>
            <a:spLocks noChangeShapeType="1"/>
          </p:cNvSpPr>
          <p:nvPr/>
        </p:nvSpPr>
        <p:spPr bwMode="auto">
          <a:xfrm>
            <a:off x="2916238" y="3933825"/>
            <a:ext cx="0" cy="2374900"/>
          </a:xfrm>
          <a:prstGeom prst="line">
            <a:avLst/>
          </a:prstGeom>
          <a:noFill/>
          <a:ln w="9525">
            <a:solidFill>
              <a:srgbClr val="333333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43390" name="Line 30"/>
          <p:cNvSpPr>
            <a:spLocks noChangeShapeType="1"/>
          </p:cNvSpPr>
          <p:nvPr/>
        </p:nvSpPr>
        <p:spPr bwMode="auto">
          <a:xfrm flipH="1">
            <a:off x="4014788" y="3933825"/>
            <a:ext cx="0" cy="2374900"/>
          </a:xfrm>
          <a:prstGeom prst="line">
            <a:avLst/>
          </a:prstGeom>
          <a:noFill/>
          <a:ln w="9525">
            <a:solidFill>
              <a:srgbClr val="333333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43391" name="Text Box 31"/>
          <p:cNvSpPr txBox="1">
            <a:spLocks noChangeArrowheads="1"/>
          </p:cNvSpPr>
          <p:nvPr/>
        </p:nvSpPr>
        <p:spPr bwMode="auto">
          <a:xfrm>
            <a:off x="1062038" y="3213100"/>
            <a:ext cx="86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 b="1">
                <a:latin typeface="Times New Roman" pitchFamily="18" charset="0"/>
              </a:rPr>
              <a:t>C</a:t>
            </a:r>
            <a:r>
              <a:rPr lang="en-US" sz="2000" b="1" baseline="-25000">
                <a:latin typeface="Times New Roman" pitchFamily="18" charset="0"/>
              </a:rPr>
              <a:t>max</a:t>
            </a:r>
          </a:p>
        </p:txBody>
      </p:sp>
      <p:sp>
        <p:nvSpPr>
          <p:cNvPr id="143392" name="Text Box 32"/>
          <p:cNvSpPr txBox="1">
            <a:spLocks noChangeArrowheads="1"/>
          </p:cNvSpPr>
          <p:nvPr/>
        </p:nvSpPr>
        <p:spPr bwMode="auto">
          <a:xfrm>
            <a:off x="1979613" y="5805488"/>
            <a:ext cx="3603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 b="1">
                <a:latin typeface="Times New Roman" pitchFamily="18" charset="0"/>
              </a:rPr>
              <a:t>t</a:t>
            </a:r>
            <a:r>
              <a:rPr lang="en-US" sz="2000" b="1" baseline="-25000">
                <a:latin typeface="Times New Roman" pitchFamily="18" charset="0"/>
              </a:rPr>
              <a:t>0</a:t>
            </a:r>
          </a:p>
        </p:txBody>
      </p:sp>
      <p:sp>
        <p:nvSpPr>
          <p:cNvPr id="143393" name="Text Box 33"/>
          <p:cNvSpPr txBox="1">
            <a:spLocks noChangeArrowheads="1"/>
          </p:cNvSpPr>
          <p:nvPr/>
        </p:nvSpPr>
        <p:spPr bwMode="auto">
          <a:xfrm>
            <a:off x="3089275" y="5805488"/>
            <a:ext cx="720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 b="1">
                <a:latin typeface="Times New Roman" pitchFamily="18" charset="0"/>
              </a:rPr>
              <a:t>t</a:t>
            </a:r>
            <a:r>
              <a:rPr lang="en-US" sz="2000" b="1" baseline="-25000">
                <a:latin typeface="Times New Roman" pitchFamily="18" charset="0"/>
              </a:rPr>
              <a:t>max</a:t>
            </a:r>
          </a:p>
        </p:txBody>
      </p:sp>
      <p:sp>
        <p:nvSpPr>
          <p:cNvPr id="143394" name="Line 34"/>
          <p:cNvSpPr>
            <a:spLocks noChangeShapeType="1"/>
          </p:cNvSpPr>
          <p:nvPr/>
        </p:nvSpPr>
        <p:spPr bwMode="auto">
          <a:xfrm>
            <a:off x="2916238" y="6237288"/>
            <a:ext cx="1079500" cy="0"/>
          </a:xfrm>
          <a:prstGeom prst="line">
            <a:avLst/>
          </a:prstGeom>
          <a:noFill/>
          <a:ln w="9525">
            <a:solidFill>
              <a:srgbClr val="333333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43395" name="Text Box 35"/>
          <p:cNvSpPr txBox="1">
            <a:spLocks noChangeArrowheads="1"/>
          </p:cNvSpPr>
          <p:nvPr/>
        </p:nvSpPr>
        <p:spPr bwMode="auto">
          <a:xfrm>
            <a:off x="4068763" y="3716338"/>
            <a:ext cx="32400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 sz="1800">
                <a:latin typeface="Times New Roman" pitchFamily="18" charset="0"/>
              </a:rPr>
              <a:t>Минимална ефективна концентрација</a:t>
            </a:r>
            <a:endParaRPr lang="en-US" sz="1800" baseline="-25000"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AutoShape 2"/>
          <p:cNvSpPr>
            <a:spLocks noChangeAspect="1" noChangeArrowheads="1" noTextEdit="1"/>
          </p:cNvSpPr>
          <p:nvPr/>
        </p:nvSpPr>
        <p:spPr bwMode="auto">
          <a:xfrm>
            <a:off x="1403350" y="1341438"/>
            <a:ext cx="6389688" cy="503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07" name="Rectangle 3"/>
          <p:cNvSpPr>
            <a:spLocks noChangeArrowheads="1"/>
          </p:cNvSpPr>
          <p:nvPr/>
        </p:nvSpPr>
        <p:spPr bwMode="auto">
          <a:xfrm rot="16200000">
            <a:off x="-1193799" y="3768725"/>
            <a:ext cx="4089400" cy="384175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lIns="79675" tIns="39138" rIns="79675" bIns="39138">
            <a:spAutoFit/>
          </a:bodyPr>
          <a:lstStyle/>
          <a:p>
            <a:pPr defTabSz="804863" eaLnBrk="0" hangingPunct="0"/>
            <a:r>
              <a:rPr kumimoji="0" lang="sr-Cyrl-CS" sz="2000">
                <a:latin typeface="Arial" pitchFamily="34" charset="0"/>
              </a:rPr>
              <a:t>Концентрација лека у плазми</a:t>
            </a:r>
            <a:endParaRPr kumimoji="0" lang="en-US" sz="2000">
              <a:latin typeface="Arial" pitchFamily="34" charset="0"/>
            </a:endParaRPr>
          </a:p>
        </p:txBody>
      </p:sp>
      <p:sp>
        <p:nvSpPr>
          <p:cNvPr id="149508" name="Rectangle 4"/>
          <p:cNvSpPr>
            <a:spLocks noChangeArrowheads="1"/>
          </p:cNvSpPr>
          <p:nvPr/>
        </p:nvSpPr>
        <p:spPr bwMode="auto">
          <a:xfrm>
            <a:off x="1741488" y="2278063"/>
            <a:ext cx="1784350" cy="688975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wrap="none" lIns="79675" tIns="39138" rIns="79675" bIns="39138">
            <a:spAutoFit/>
          </a:bodyPr>
          <a:lstStyle/>
          <a:p>
            <a:pPr defTabSz="804863" eaLnBrk="0" hangingPunct="0"/>
            <a:r>
              <a:rPr kumimoji="0" lang="sr-Cyrl-CS" sz="2000">
                <a:solidFill>
                  <a:srgbClr val="3333CC"/>
                </a:solidFill>
                <a:latin typeface="Arial" pitchFamily="34" charset="0"/>
              </a:rPr>
              <a:t>Интравенска </a:t>
            </a:r>
          </a:p>
          <a:p>
            <a:pPr defTabSz="804863" eaLnBrk="0" hangingPunct="0"/>
            <a:r>
              <a:rPr kumimoji="0" lang="sr-Cyrl-CS" sz="2000">
                <a:solidFill>
                  <a:srgbClr val="3333CC"/>
                </a:solidFill>
                <a:latin typeface="Arial" pitchFamily="34" charset="0"/>
              </a:rPr>
              <a:t>примена лека</a:t>
            </a:r>
            <a:endParaRPr kumimoji="0" lang="en-US" sz="2000">
              <a:solidFill>
                <a:srgbClr val="3333CC"/>
              </a:solidFill>
              <a:latin typeface="Arial" pitchFamily="34" charset="0"/>
            </a:endParaRPr>
          </a:p>
        </p:txBody>
      </p:sp>
      <p:sp>
        <p:nvSpPr>
          <p:cNvPr id="149509" name="Rectangle 5"/>
          <p:cNvSpPr>
            <a:spLocks noChangeArrowheads="1"/>
          </p:cNvSpPr>
          <p:nvPr/>
        </p:nvSpPr>
        <p:spPr bwMode="auto">
          <a:xfrm>
            <a:off x="3057525" y="3933825"/>
            <a:ext cx="1784350" cy="688975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wrap="none" lIns="79675" tIns="39138" rIns="79675" bIns="39138">
            <a:spAutoFit/>
          </a:bodyPr>
          <a:lstStyle/>
          <a:p>
            <a:pPr algn="ctr" defTabSz="804863" eaLnBrk="0" hangingPunct="0"/>
            <a:r>
              <a:rPr kumimoji="0" lang="sr-Cyrl-CS" sz="2000">
                <a:solidFill>
                  <a:srgbClr val="660066"/>
                </a:solidFill>
                <a:latin typeface="Arial" pitchFamily="34" charset="0"/>
              </a:rPr>
              <a:t>Орална </a:t>
            </a:r>
          </a:p>
          <a:p>
            <a:pPr algn="ctr" defTabSz="804863" eaLnBrk="0" hangingPunct="0"/>
            <a:r>
              <a:rPr kumimoji="0" lang="sr-Cyrl-CS" sz="2000">
                <a:solidFill>
                  <a:srgbClr val="660066"/>
                </a:solidFill>
                <a:latin typeface="Arial" pitchFamily="34" charset="0"/>
              </a:rPr>
              <a:t>примена лека</a:t>
            </a:r>
            <a:endParaRPr kumimoji="0" lang="en-US" sz="2000">
              <a:solidFill>
                <a:srgbClr val="660066"/>
              </a:solidFill>
              <a:latin typeface="Arial" pitchFamily="34" charset="0"/>
            </a:endParaRPr>
          </a:p>
        </p:txBody>
      </p:sp>
      <p:sp>
        <p:nvSpPr>
          <p:cNvPr id="149510" name="Line 6"/>
          <p:cNvSpPr>
            <a:spLocks noChangeShapeType="1"/>
          </p:cNvSpPr>
          <p:nvPr/>
        </p:nvSpPr>
        <p:spPr bwMode="auto">
          <a:xfrm flipH="1">
            <a:off x="3038475" y="4643438"/>
            <a:ext cx="503238" cy="669925"/>
          </a:xfrm>
          <a:prstGeom prst="line">
            <a:avLst/>
          </a:prstGeom>
          <a:noFill/>
          <a:ln w="50800">
            <a:solidFill>
              <a:srgbClr val="80008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9511" name="Line 7"/>
          <p:cNvSpPr>
            <a:spLocks noChangeShapeType="1"/>
          </p:cNvSpPr>
          <p:nvPr/>
        </p:nvSpPr>
        <p:spPr bwMode="auto">
          <a:xfrm flipH="1">
            <a:off x="1670050" y="3059113"/>
            <a:ext cx="681038" cy="598487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9512" name="Rectangle 8"/>
          <p:cNvSpPr>
            <a:spLocks noChangeArrowheads="1"/>
          </p:cNvSpPr>
          <p:nvPr/>
        </p:nvSpPr>
        <p:spPr bwMode="auto">
          <a:xfrm>
            <a:off x="6842125" y="4221163"/>
            <a:ext cx="971550" cy="841375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wrap="none" lIns="79675" tIns="39138" rIns="79675" bIns="39138">
            <a:spAutoFit/>
          </a:bodyPr>
          <a:lstStyle/>
          <a:p>
            <a:pPr defTabSz="804863" eaLnBrk="0" hangingPunct="0"/>
            <a:r>
              <a:rPr kumimoji="0" lang="en-US" sz="2500" b="1">
                <a:latin typeface="Arial" pitchFamily="34" charset="0"/>
              </a:rPr>
              <a:t>AUC</a:t>
            </a:r>
            <a:r>
              <a:rPr kumimoji="0" lang="en-US" sz="1800" b="1" baseline="-25000">
                <a:latin typeface="Arial" pitchFamily="34" charset="0"/>
              </a:rPr>
              <a:t>o</a:t>
            </a:r>
            <a:endParaRPr kumimoji="0" lang="sr-Cyrl-CS" sz="1800" b="1" baseline="-25000">
              <a:latin typeface="Arial" pitchFamily="34" charset="0"/>
            </a:endParaRPr>
          </a:p>
          <a:p>
            <a:pPr defTabSz="804863" eaLnBrk="0" hangingPunct="0"/>
            <a:r>
              <a:rPr kumimoji="0" lang="en-US" sz="2500" b="1">
                <a:latin typeface="Arial" pitchFamily="34" charset="0"/>
              </a:rPr>
              <a:t>AUC</a:t>
            </a:r>
            <a:r>
              <a:rPr kumimoji="0" lang="en-US" sz="1800" b="1" baseline="-25000">
                <a:latin typeface="Arial" pitchFamily="34" charset="0"/>
              </a:rPr>
              <a:t>iv</a:t>
            </a:r>
          </a:p>
        </p:txBody>
      </p:sp>
      <p:sp>
        <p:nvSpPr>
          <p:cNvPr id="149513" name="Rectangle 9"/>
          <p:cNvSpPr>
            <a:spLocks noChangeArrowheads="1"/>
          </p:cNvSpPr>
          <p:nvPr/>
        </p:nvSpPr>
        <p:spPr bwMode="auto">
          <a:xfrm>
            <a:off x="1187450" y="6070600"/>
            <a:ext cx="5519738" cy="384175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lIns="79675" tIns="39138" rIns="79675" bIns="39138">
            <a:spAutoFit/>
          </a:bodyPr>
          <a:lstStyle/>
          <a:p>
            <a:pPr algn="ctr" defTabSz="804863" eaLnBrk="0" hangingPunct="0"/>
            <a:r>
              <a:rPr kumimoji="0" lang="sr-Cyrl-CS" sz="2000">
                <a:latin typeface="Arial" pitchFamily="34" charset="0"/>
              </a:rPr>
              <a:t>Време (</a:t>
            </a:r>
            <a:r>
              <a:rPr kumimoji="0" lang="en-US" sz="2000">
                <a:latin typeface="Arial" pitchFamily="34" charset="0"/>
              </a:rPr>
              <a:t>h</a:t>
            </a:r>
            <a:r>
              <a:rPr kumimoji="0" lang="sr-Cyrl-CS" sz="2000">
                <a:latin typeface="Arial" pitchFamily="34" charset="0"/>
              </a:rPr>
              <a:t>)</a:t>
            </a:r>
            <a:endParaRPr kumimoji="0" lang="en-US" sz="2000">
              <a:latin typeface="Arial" pitchFamily="34" charset="0"/>
            </a:endParaRPr>
          </a:p>
        </p:txBody>
      </p:sp>
      <p:sp>
        <p:nvSpPr>
          <p:cNvPr id="149514" name="Line 10"/>
          <p:cNvSpPr>
            <a:spLocks noChangeShapeType="1"/>
          </p:cNvSpPr>
          <p:nvPr/>
        </p:nvSpPr>
        <p:spPr bwMode="auto">
          <a:xfrm>
            <a:off x="1179513" y="2192338"/>
            <a:ext cx="0" cy="3808412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15" name="Line 11"/>
          <p:cNvSpPr>
            <a:spLocks noChangeShapeType="1"/>
          </p:cNvSpPr>
          <p:nvPr/>
        </p:nvSpPr>
        <p:spPr bwMode="auto">
          <a:xfrm>
            <a:off x="1116013" y="6000750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16" name="Line 12"/>
          <p:cNvSpPr>
            <a:spLocks noChangeShapeType="1"/>
          </p:cNvSpPr>
          <p:nvPr/>
        </p:nvSpPr>
        <p:spPr bwMode="auto">
          <a:xfrm>
            <a:off x="1116013" y="5454650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17" name="Line 13"/>
          <p:cNvSpPr>
            <a:spLocks noChangeShapeType="1"/>
          </p:cNvSpPr>
          <p:nvPr/>
        </p:nvSpPr>
        <p:spPr bwMode="auto">
          <a:xfrm>
            <a:off x="1116013" y="4910138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18" name="Line 14"/>
          <p:cNvSpPr>
            <a:spLocks noChangeShapeType="1"/>
          </p:cNvSpPr>
          <p:nvPr/>
        </p:nvSpPr>
        <p:spPr bwMode="auto">
          <a:xfrm>
            <a:off x="1116013" y="4364038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19" name="Line 15"/>
          <p:cNvSpPr>
            <a:spLocks noChangeShapeType="1"/>
          </p:cNvSpPr>
          <p:nvPr/>
        </p:nvSpPr>
        <p:spPr bwMode="auto">
          <a:xfrm>
            <a:off x="1116013" y="3829050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20" name="Line 16"/>
          <p:cNvSpPr>
            <a:spLocks noChangeShapeType="1"/>
          </p:cNvSpPr>
          <p:nvPr/>
        </p:nvSpPr>
        <p:spPr bwMode="auto">
          <a:xfrm>
            <a:off x="1116013" y="3282950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21" name="Line 17"/>
          <p:cNvSpPr>
            <a:spLocks noChangeShapeType="1"/>
          </p:cNvSpPr>
          <p:nvPr/>
        </p:nvSpPr>
        <p:spPr bwMode="auto">
          <a:xfrm>
            <a:off x="1116013" y="2738438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22" name="Line 18"/>
          <p:cNvSpPr>
            <a:spLocks noChangeShapeType="1"/>
          </p:cNvSpPr>
          <p:nvPr/>
        </p:nvSpPr>
        <p:spPr bwMode="auto">
          <a:xfrm>
            <a:off x="1116013" y="2192338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23" name="Line 19"/>
          <p:cNvSpPr>
            <a:spLocks noChangeShapeType="1"/>
          </p:cNvSpPr>
          <p:nvPr/>
        </p:nvSpPr>
        <p:spPr bwMode="auto">
          <a:xfrm>
            <a:off x="1179513" y="6000750"/>
            <a:ext cx="556895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24" name="Line 20"/>
          <p:cNvSpPr>
            <a:spLocks noChangeShapeType="1"/>
          </p:cNvSpPr>
          <p:nvPr/>
        </p:nvSpPr>
        <p:spPr bwMode="auto">
          <a:xfrm flipV="1">
            <a:off x="2295525" y="5918200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25" name="Line 21"/>
          <p:cNvSpPr>
            <a:spLocks noChangeShapeType="1"/>
          </p:cNvSpPr>
          <p:nvPr/>
        </p:nvSpPr>
        <p:spPr bwMode="auto">
          <a:xfrm flipV="1">
            <a:off x="3411538" y="5918200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26" name="Line 22"/>
          <p:cNvSpPr>
            <a:spLocks noChangeShapeType="1"/>
          </p:cNvSpPr>
          <p:nvPr/>
        </p:nvSpPr>
        <p:spPr bwMode="auto">
          <a:xfrm flipV="1">
            <a:off x="4518025" y="5918200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27" name="Line 23"/>
          <p:cNvSpPr>
            <a:spLocks noChangeShapeType="1"/>
          </p:cNvSpPr>
          <p:nvPr/>
        </p:nvSpPr>
        <p:spPr bwMode="auto">
          <a:xfrm flipV="1">
            <a:off x="5634038" y="5918200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28" name="Line 24"/>
          <p:cNvSpPr>
            <a:spLocks noChangeShapeType="1"/>
          </p:cNvSpPr>
          <p:nvPr/>
        </p:nvSpPr>
        <p:spPr bwMode="auto">
          <a:xfrm flipV="1">
            <a:off x="6748463" y="5918200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29" name="Freeform 25"/>
          <p:cNvSpPr>
            <a:spLocks/>
          </p:cNvSpPr>
          <p:nvPr/>
        </p:nvSpPr>
        <p:spPr bwMode="auto">
          <a:xfrm>
            <a:off x="1185863" y="4606925"/>
            <a:ext cx="4454525" cy="1400175"/>
          </a:xfrm>
          <a:custGeom>
            <a:avLst/>
            <a:gdLst/>
            <a:ahLst/>
            <a:cxnLst>
              <a:cxn ang="0">
                <a:pos x="0" y="882"/>
              </a:cxn>
              <a:cxn ang="0">
                <a:pos x="199" y="360"/>
              </a:cxn>
              <a:cxn ang="0">
                <a:pos x="387" y="94"/>
              </a:cxn>
              <a:cxn ang="0">
                <a:pos x="597" y="0"/>
              </a:cxn>
              <a:cxn ang="0">
                <a:pos x="869" y="106"/>
              </a:cxn>
              <a:cxn ang="0">
                <a:pos x="1046" y="344"/>
              </a:cxn>
              <a:cxn ang="0">
                <a:pos x="1290" y="648"/>
              </a:cxn>
              <a:cxn ang="0">
                <a:pos x="1757" y="824"/>
              </a:cxn>
              <a:cxn ang="0">
                <a:pos x="2103" y="850"/>
              </a:cxn>
              <a:cxn ang="0">
                <a:pos x="2455" y="869"/>
              </a:cxn>
              <a:cxn ang="0">
                <a:pos x="2806" y="876"/>
              </a:cxn>
            </a:cxnLst>
            <a:rect l="0" t="0" r="r" b="b"/>
            <a:pathLst>
              <a:path w="2806" h="882">
                <a:moveTo>
                  <a:pt x="0" y="882"/>
                </a:moveTo>
                <a:lnTo>
                  <a:pt x="199" y="360"/>
                </a:lnTo>
                <a:lnTo>
                  <a:pt x="387" y="94"/>
                </a:lnTo>
                <a:lnTo>
                  <a:pt x="597" y="0"/>
                </a:lnTo>
                <a:lnTo>
                  <a:pt x="869" y="106"/>
                </a:lnTo>
                <a:lnTo>
                  <a:pt x="1046" y="344"/>
                </a:lnTo>
                <a:lnTo>
                  <a:pt x="1290" y="648"/>
                </a:lnTo>
                <a:lnTo>
                  <a:pt x="1757" y="824"/>
                </a:lnTo>
                <a:lnTo>
                  <a:pt x="2103" y="850"/>
                </a:lnTo>
                <a:lnTo>
                  <a:pt x="2455" y="869"/>
                </a:lnTo>
                <a:lnTo>
                  <a:pt x="2806" y="876"/>
                </a:lnTo>
              </a:path>
            </a:pathLst>
          </a:custGeom>
          <a:noFill/>
          <a:ln w="15875">
            <a:solidFill>
              <a:srgbClr val="800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30" name="Freeform 26"/>
          <p:cNvSpPr>
            <a:spLocks/>
          </p:cNvSpPr>
          <p:nvPr/>
        </p:nvSpPr>
        <p:spPr bwMode="auto">
          <a:xfrm>
            <a:off x="1179513" y="2743200"/>
            <a:ext cx="4454525" cy="3257550"/>
          </a:xfrm>
          <a:custGeom>
            <a:avLst/>
            <a:gdLst/>
            <a:ahLst/>
            <a:cxnLst>
              <a:cxn ang="0">
                <a:pos x="0" y="2052"/>
              </a:cxn>
              <a:cxn ang="0">
                <a:pos x="70" y="0"/>
              </a:cxn>
              <a:cxn ang="0">
                <a:pos x="402" y="1091"/>
              </a:cxn>
              <a:cxn ang="0">
                <a:pos x="934" y="1601"/>
              </a:cxn>
              <a:cxn ang="0">
                <a:pos x="1406" y="1812"/>
              </a:cxn>
              <a:cxn ang="0">
                <a:pos x="1757" y="1935"/>
              </a:cxn>
              <a:cxn ang="0">
                <a:pos x="2103" y="1994"/>
              </a:cxn>
              <a:cxn ang="0">
                <a:pos x="2455" y="2020"/>
              </a:cxn>
              <a:cxn ang="0">
                <a:pos x="2806" y="2039"/>
              </a:cxn>
            </a:cxnLst>
            <a:rect l="0" t="0" r="r" b="b"/>
            <a:pathLst>
              <a:path w="2806" h="2052">
                <a:moveTo>
                  <a:pt x="0" y="2052"/>
                </a:moveTo>
                <a:lnTo>
                  <a:pt x="70" y="0"/>
                </a:lnTo>
                <a:lnTo>
                  <a:pt x="402" y="1091"/>
                </a:lnTo>
                <a:lnTo>
                  <a:pt x="934" y="1601"/>
                </a:lnTo>
                <a:lnTo>
                  <a:pt x="1406" y="1812"/>
                </a:lnTo>
                <a:lnTo>
                  <a:pt x="1757" y="1935"/>
                </a:lnTo>
                <a:lnTo>
                  <a:pt x="2103" y="1994"/>
                </a:lnTo>
                <a:lnTo>
                  <a:pt x="2455" y="2020"/>
                </a:lnTo>
                <a:lnTo>
                  <a:pt x="2806" y="2039"/>
                </a:lnTo>
              </a:path>
            </a:pathLst>
          </a:custGeom>
          <a:noFill/>
          <a:ln w="15875">
            <a:solidFill>
              <a:srgbClr val="0000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31" name="Rectangle 27"/>
          <p:cNvSpPr>
            <a:spLocks noChangeArrowheads="1"/>
          </p:cNvSpPr>
          <p:nvPr/>
        </p:nvSpPr>
        <p:spPr bwMode="auto">
          <a:xfrm>
            <a:off x="1474788" y="5146675"/>
            <a:ext cx="55562" cy="7302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32" name="Rectangle 28"/>
          <p:cNvSpPr>
            <a:spLocks noChangeArrowheads="1"/>
          </p:cNvSpPr>
          <p:nvPr/>
        </p:nvSpPr>
        <p:spPr bwMode="auto">
          <a:xfrm>
            <a:off x="1771650" y="4714875"/>
            <a:ext cx="55563" cy="7302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33" name="Rectangle 29"/>
          <p:cNvSpPr>
            <a:spLocks noChangeArrowheads="1"/>
          </p:cNvSpPr>
          <p:nvPr/>
        </p:nvSpPr>
        <p:spPr bwMode="auto">
          <a:xfrm>
            <a:off x="3201988" y="5580063"/>
            <a:ext cx="55562" cy="71437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34" name="Rectangle 30"/>
          <p:cNvSpPr>
            <a:spLocks noChangeArrowheads="1"/>
          </p:cNvSpPr>
          <p:nvPr/>
        </p:nvSpPr>
        <p:spPr bwMode="auto">
          <a:xfrm>
            <a:off x="3944938" y="5876925"/>
            <a:ext cx="55562" cy="71438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35" name="Line 31"/>
          <p:cNvSpPr>
            <a:spLocks noChangeShapeType="1"/>
          </p:cNvSpPr>
          <p:nvPr/>
        </p:nvSpPr>
        <p:spPr bwMode="auto">
          <a:xfrm flipH="1" flipV="1">
            <a:off x="3944938" y="5876925"/>
            <a:ext cx="23812" cy="3175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36" name="Line 32"/>
          <p:cNvSpPr>
            <a:spLocks noChangeShapeType="1"/>
          </p:cNvSpPr>
          <p:nvPr/>
        </p:nvSpPr>
        <p:spPr bwMode="auto">
          <a:xfrm>
            <a:off x="3968750" y="5908675"/>
            <a:ext cx="23813" cy="30163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37" name="Line 33"/>
          <p:cNvSpPr>
            <a:spLocks noChangeShapeType="1"/>
          </p:cNvSpPr>
          <p:nvPr/>
        </p:nvSpPr>
        <p:spPr bwMode="auto">
          <a:xfrm flipH="1">
            <a:off x="3944938" y="5908675"/>
            <a:ext cx="23812" cy="30163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38" name="Line 34"/>
          <p:cNvSpPr>
            <a:spLocks noChangeShapeType="1"/>
          </p:cNvSpPr>
          <p:nvPr/>
        </p:nvSpPr>
        <p:spPr bwMode="auto">
          <a:xfrm flipV="1">
            <a:off x="3968750" y="5876925"/>
            <a:ext cx="23813" cy="3175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39" name="Rectangle 35"/>
          <p:cNvSpPr>
            <a:spLocks noChangeArrowheads="1"/>
          </p:cNvSpPr>
          <p:nvPr/>
        </p:nvSpPr>
        <p:spPr bwMode="auto">
          <a:xfrm>
            <a:off x="4494213" y="5918200"/>
            <a:ext cx="55562" cy="71438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40" name="Line 36"/>
          <p:cNvSpPr>
            <a:spLocks noChangeShapeType="1"/>
          </p:cNvSpPr>
          <p:nvPr/>
        </p:nvSpPr>
        <p:spPr bwMode="auto">
          <a:xfrm flipH="1" flipV="1">
            <a:off x="4494213" y="5918200"/>
            <a:ext cx="23812" cy="30163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41" name="Line 37"/>
          <p:cNvSpPr>
            <a:spLocks noChangeShapeType="1"/>
          </p:cNvSpPr>
          <p:nvPr/>
        </p:nvSpPr>
        <p:spPr bwMode="auto">
          <a:xfrm>
            <a:off x="4518025" y="5948363"/>
            <a:ext cx="23813" cy="3175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42" name="Line 38"/>
          <p:cNvSpPr>
            <a:spLocks noChangeShapeType="1"/>
          </p:cNvSpPr>
          <p:nvPr/>
        </p:nvSpPr>
        <p:spPr bwMode="auto">
          <a:xfrm flipH="1">
            <a:off x="4494213" y="5948363"/>
            <a:ext cx="23812" cy="3175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43" name="Line 39"/>
          <p:cNvSpPr>
            <a:spLocks noChangeShapeType="1"/>
          </p:cNvSpPr>
          <p:nvPr/>
        </p:nvSpPr>
        <p:spPr bwMode="auto">
          <a:xfrm flipV="1">
            <a:off x="4518025" y="5918200"/>
            <a:ext cx="23813" cy="30163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44" name="Rectangle 40"/>
          <p:cNvSpPr>
            <a:spLocks noChangeArrowheads="1"/>
          </p:cNvSpPr>
          <p:nvPr/>
        </p:nvSpPr>
        <p:spPr bwMode="auto">
          <a:xfrm>
            <a:off x="5051425" y="5948363"/>
            <a:ext cx="57150" cy="7302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45" name="Line 41"/>
          <p:cNvSpPr>
            <a:spLocks noChangeShapeType="1"/>
          </p:cNvSpPr>
          <p:nvPr/>
        </p:nvSpPr>
        <p:spPr bwMode="auto">
          <a:xfrm flipH="1" flipV="1">
            <a:off x="5051425" y="5948363"/>
            <a:ext cx="23813" cy="3175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46" name="Line 42"/>
          <p:cNvSpPr>
            <a:spLocks noChangeShapeType="1"/>
          </p:cNvSpPr>
          <p:nvPr/>
        </p:nvSpPr>
        <p:spPr bwMode="auto">
          <a:xfrm>
            <a:off x="5075238" y="5980113"/>
            <a:ext cx="25400" cy="30162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47" name="Line 43"/>
          <p:cNvSpPr>
            <a:spLocks noChangeShapeType="1"/>
          </p:cNvSpPr>
          <p:nvPr/>
        </p:nvSpPr>
        <p:spPr bwMode="auto">
          <a:xfrm flipH="1">
            <a:off x="5051425" y="5980113"/>
            <a:ext cx="23813" cy="30162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48" name="Line 44"/>
          <p:cNvSpPr>
            <a:spLocks noChangeShapeType="1"/>
          </p:cNvSpPr>
          <p:nvPr/>
        </p:nvSpPr>
        <p:spPr bwMode="auto">
          <a:xfrm flipV="1">
            <a:off x="5075238" y="5948363"/>
            <a:ext cx="25400" cy="3175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49" name="Rectangle 45"/>
          <p:cNvSpPr>
            <a:spLocks noChangeArrowheads="1"/>
          </p:cNvSpPr>
          <p:nvPr/>
        </p:nvSpPr>
        <p:spPr bwMode="auto">
          <a:xfrm>
            <a:off x="5610225" y="5959475"/>
            <a:ext cx="55563" cy="71438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50" name="Line 46"/>
          <p:cNvSpPr>
            <a:spLocks noChangeShapeType="1"/>
          </p:cNvSpPr>
          <p:nvPr/>
        </p:nvSpPr>
        <p:spPr bwMode="auto">
          <a:xfrm flipH="1" flipV="1">
            <a:off x="5610225" y="5959475"/>
            <a:ext cx="23813" cy="30163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51" name="Line 47"/>
          <p:cNvSpPr>
            <a:spLocks noChangeShapeType="1"/>
          </p:cNvSpPr>
          <p:nvPr/>
        </p:nvSpPr>
        <p:spPr bwMode="auto">
          <a:xfrm>
            <a:off x="5634038" y="5989638"/>
            <a:ext cx="23812" cy="3175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52" name="Line 48"/>
          <p:cNvSpPr>
            <a:spLocks noChangeShapeType="1"/>
          </p:cNvSpPr>
          <p:nvPr/>
        </p:nvSpPr>
        <p:spPr bwMode="auto">
          <a:xfrm flipH="1">
            <a:off x="5610225" y="5989638"/>
            <a:ext cx="23813" cy="31750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53" name="Line 49"/>
          <p:cNvSpPr>
            <a:spLocks noChangeShapeType="1"/>
          </p:cNvSpPr>
          <p:nvPr/>
        </p:nvSpPr>
        <p:spPr bwMode="auto">
          <a:xfrm flipV="1">
            <a:off x="5634038" y="5959475"/>
            <a:ext cx="23812" cy="30163"/>
          </a:xfrm>
          <a:prstGeom prst="line">
            <a:avLst/>
          </a:prstGeom>
          <a:noFill/>
          <a:ln w="7938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54" name="Rectangle 50"/>
          <p:cNvSpPr>
            <a:spLocks noChangeArrowheads="1"/>
          </p:cNvSpPr>
          <p:nvPr/>
        </p:nvSpPr>
        <p:spPr bwMode="auto">
          <a:xfrm>
            <a:off x="1266825" y="2727325"/>
            <a:ext cx="55563" cy="73025"/>
          </a:xfrm>
          <a:prstGeom prst="rect">
            <a:avLst/>
          </a:prstGeom>
          <a:solidFill>
            <a:srgbClr val="00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55" name="Rectangle 51"/>
          <p:cNvSpPr>
            <a:spLocks noChangeArrowheads="1"/>
          </p:cNvSpPr>
          <p:nvPr/>
        </p:nvSpPr>
        <p:spPr bwMode="auto">
          <a:xfrm>
            <a:off x="1800225" y="4446588"/>
            <a:ext cx="55563" cy="71437"/>
          </a:xfrm>
          <a:prstGeom prst="rect">
            <a:avLst/>
          </a:prstGeom>
          <a:solidFill>
            <a:srgbClr val="00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56" name="Rectangle 52"/>
          <p:cNvSpPr>
            <a:spLocks noChangeArrowheads="1"/>
          </p:cNvSpPr>
          <p:nvPr/>
        </p:nvSpPr>
        <p:spPr bwMode="auto">
          <a:xfrm>
            <a:off x="2654300" y="5243513"/>
            <a:ext cx="55563" cy="73025"/>
          </a:xfrm>
          <a:prstGeom prst="rect">
            <a:avLst/>
          </a:prstGeom>
          <a:solidFill>
            <a:srgbClr val="00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57" name="Rectangle 53"/>
          <p:cNvSpPr>
            <a:spLocks noChangeArrowheads="1"/>
          </p:cNvSpPr>
          <p:nvPr/>
        </p:nvSpPr>
        <p:spPr bwMode="auto">
          <a:xfrm>
            <a:off x="3387725" y="5589588"/>
            <a:ext cx="55563" cy="71437"/>
          </a:xfrm>
          <a:prstGeom prst="rect">
            <a:avLst/>
          </a:prstGeom>
          <a:solidFill>
            <a:srgbClr val="00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58" name="Line 54"/>
          <p:cNvSpPr>
            <a:spLocks noChangeShapeType="1"/>
          </p:cNvSpPr>
          <p:nvPr/>
        </p:nvSpPr>
        <p:spPr bwMode="auto">
          <a:xfrm flipH="1" flipV="1">
            <a:off x="3387725" y="5589588"/>
            <a:ext cx="23813" cy="30162"/>
          </a:xfrm>
          <a:prstGeom prst="line">
            <a:avLst/>
          </a:prstGeom>
          <a:noFill/>
          <a:ln w="7938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59" name="Line 55"/>
          <p:cNvSpPr>
            <a:spLocks noChangeShapeType="1"/>
          </p:cNvSpPr>
          <p:nvPr/>
        </p:nvSpPr>
        <p:spPr bwMode="auto">
          <a:xfrm>
            <a:off x="3411538" y="5619750"/>
            <a:ext cx="23812" cy="30163"/>
          </a:xfrm>
          <a:prstGeom prst="line">
            <a:avLst/>
          </a:prstGeom>
          <a:noFill/>
          <a:ln w="7938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60" name="Line 56"/>
          <p:cNvSpPr>
            <a:spLocks noChangeShapeType="1"/>
          </p:cNvSpPr>
          <p:nvPr/>
        </p:nvSpPr>
        <p:spPr bwMode="auto">
          <a:xfrm flipH="1">
            <a:off x="3387725" y="5619750"/>
            <a:ext cx="23813" cy="30163"/>
          </a:xfrm>
          <a:prstGeom prst="line">
            <a:avLst/>
          </a:prstGeom>
          <a:noFill/>
          <a:ln w="7938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61" name="Line 57"/>
          <p:cNvSpPr>
            <a:spLocks noChangeShapeType="1"/>
          </p:cNvSpPr>
          <p:nvPr/>
        </p:nvSpPr>
        <p:spPr bwMode="auto">
          <a:xfrm flipV="1">
            <a:off x="3411538" y="5589588"/>
            <a:ext cx="23812" cy="30162"/>
          </a:xfrm>
          <a:prstGeom prst="line">
            <a:avLst/>
          </a:prstGeom>
          <a:noFill/>
          <a:ln w="7938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62" name="Rectangle 58"/>
          <p:cNvSpPr>
            <a:spLocks noChangeArrowheads="1"/>
          </p:cNvSpPr>
          <p:nvPr/>
        </p:nvSpPr>
        <p:spPr bwMode="auto">
          <a:xfrm>
            <a:off x="3944938" y="5784850"/>
            <a:ext cx="55562" cy="71438"/>
          </a:xfrm>
          <a:prstGeom prst="rect">
            <a:avLst/>
          </a:prstGeom>
          <a:solidFill>
            <a:srgbClr val="00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63" name="Line 59"/>
          <p:cNvSpPr>
            <a:spLocks noChangeShapeType="1"/>
          </p:cNvSpPr>
          <p:nvPr/>
        </p:nvSpPr>
        <p:spPr bwMode="auto">
          <a:xfrm flipH="1" flipV="1">
            <a:off x="3944938" y="5784850"/>
            <a:ext cx="23812" cy="30163"/>
          </a:xfrm>
          <a:prstGeom prst="line">
            <a:avLst/>
          </a:prstGeom>
          <a:noFill/>
          <a:ln w="7938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64" name="Line 60"/>
          <p:cNvSpPr>
            <a:spLocks noChangeShapeType="1"/>
          </p:cNvSpPr>
          <p:nvPr/>
        </p:nvSpPr>
        <p:spPr bwMode="auto">
          <a:xfrm>
            <a:off x="3968750" y="5815013"/>
            <a:ext cx="23813" cy="31750"/>
          </a:xfrm>
          <a:prstGeom prst="line">
            <a:avLst/>
          </a:prstGeom>
          <a:noFill/>
          <a:ln w="7938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65" name="Line 61"/>
          <p:cNvSpPr>
            <a:spLocks noChangeShapeType="1"/>
          </p:cNvSpPr>
          <p:nvPr/>
        </p:nvSpPr>
        <p:spPr bwMode="auto">
          <a:xfrm flipH="1">
            <a:off x="3944938" y="5815013"/>
            <a:ext cx="23812" cy="31750"/>
          </a:xfrm>
          <a:prstGeom prst="line">
            <a:avLst/>
          </a:prstGeom>
          <a:noFill/>
          <a:ln w="7938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66" name="Line 62"/>
          <p:cNvSpPr>
            <a:spLocks noChangeShapeType="1"/>
          </p:cNvSpPr>
          <p:nvPr/>
        </p:nvSpPr>
        <p:spPr bwMode="auto">
          <a:xfrm flipV="1">
            <a:off x="3968750" y="5784850"/>
            <a:ext cx="23813" cy="30163"/>
          </a:xfrm>
          <a:prstGeom prst="line">
            <a:avLst/>
          </a:prstGeom>
          <a:noFill/>
          <a:ln w="7938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67" name="Rectangle 63"/>
          <p:cNvSpPr>
            <a:spLocks noChangeArrowheads="1"/>
          </p:cNvSpPr>
          <p:nvPr/>
        </p:nvSpPr>
        <p:spPr bwMode="auto">
          <a:xfrm>
            <a:off x="4494213" y="5876925"/>
            <a:ext cx="55562" cy="71438"/>
          </a:xfrm>
          <a:prstGeom prst="rect">
            <a:avLst/>
          </a:prstGeom>
          <a:solidFill>
            <a:srgbClr val="00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68" name="Line 64"/>
          <p:cNvSpPr>
            <a:spLocks noChangeShapeType="1"/>
          </p:cNvSpPr>
          <p:nvPr/>
        </p:nvSpPr>
        <p:spPr bwMode="auto">
          <a:xfrm flipH="1" flipV="1">
            <a:off x="4494213" y="5876925"/>
            <a:ext cx="23812" cy="31750"/>
          </a:xfrm>
          <a:prstGeom prst="line">
            <a:avLst/>
          </a:prstGeom>
          <a:noFill/>
          <a:ln w="7938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69" name="Line 65"/>
          <p:cNvSpPr>
            <a:spLocks noChangeShapeType="1"/>
          </p:cNvSpPr>
          <p:nvPr/>
        </p:nvSpPr>
        <p:spPr bwMode="auto">
          <a:xfrm>
            <a:off x="4518025" y="5908675"/>
            <a:ext cx="23813" cy="30163"/>
          </a:xfrm>
          <a:prstGeom prst="line">
            <a:avLst/>
          </a:prstGeom>
          <a:noFill/>
          <a:ln w="7938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70" name="Line 66"/>
          <p:cNvSpPr>
            <a:spLocks noChangeShapeType="1"/>
          </p:cNvSpPr>
          <p:nvPr/>
        </p:nvSpPr>
        <p:spPr bwMode="auto">
          <a:xfrm flipH="1">
            <a:off x="4494213" y="5908675"/>
            <a:ext cx="23812" cy="30163"/>
          </a:xfrm>
          <a:prstGeom prst="line">
            <a:avLst/>
          </a:prstGeom>
          <a:noFill/>
          <a:ln w="7938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71" name="Line 67"/>
          <p:cNvSpPr>
            <a:spLocks noChangeShapeType="1"/>
          </p:cNvSpPr>
          <p:nvPr/>
        </p:nvSpPr>
        <p:spPr bwMode="auto">
          <a:xfrm flipV="1">
            <a:off x="4518025" y="5876925"/>
            <a:ext cx="23813" cy="31750"/>
          </a:xfrm>
          <a:prstGeom prst="line">
            <a:avLst/>
          </a:prstGeom>
          <a:noFill/>
          <a:ln w="7938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72" name="Rectangle 68"/>
          <p:cNvSpPr>
            <a:spLocks noChangeArrowheads="1"/>
          </p:cNvSpPr>
          <p:nvPr/>
        </p:nvSpPr>
        <p:spPr bwMode="auto">
          <a:xfrm>
            <a:off x="5051425" y="5918200"/>
            <a:ext cx="57150" cy="71438"/>
          </a:xfrm>
          <a:prstGeom prst="rect">
            <a:avLst/>
          </a:prstGeom>
          <a:solidFill>
            <a:srgbClr val="00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73" name="Line 69"/>
          <p:cNvSpPr>
            <a:spLocks noChangeShapeType="1"/>
          </p:cNvSpPr>
          <p:nvPr/>
        </p:nvSpPr>
        <p:spPr bwMode="auto">
          <a:xfrm flipH="1" flipV="1">
            <a:off x="5051425" y="5918200"/>
            <a:ext cx="23813" cy="30163"/>
          </a:xfrm>
          <a:prstGeom prst="line">
            <a:avLst/>
          </a:prstGeom>
          <a:noFill/>
          <a:ln w="7938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74" name="Line 70"/>
          <p:cNvSpPr>
            <a:spLocks noChangeShapeType="1"/>
          </p:cNvSpPr>
          <p:nvPr/>
        </p:nvSpPr>
        <p:spPr bwMode="auto">
          <a:xfrm>
            <a:off x="5075238" y="5948363"/>
            <a:ext cx="25400" cy="31750"/>
          </a:xfrm>
          <a:prstGeom prst="line">
            <a:avLst/>
          </a:prstGeom>
          <a:noFill/>
          <a:ln w="7938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75" name="Line 71"/>
          <p:cNvSpPr>
            <a:spLocks noChangeShapeType="1"/>
          </p:cNvSpPr>
          <p:nvPr/>
        </p:nvSpPr>
        <p:spPr bwMode="auto">
          <a:xfrm flipH="1">
            <a:off x="5051425" y="5948363"/>
            <a:ext cx="23813" cy="31750"/>
          </a:xfrm>
          <a:prstGeom prst="line">
            <a:avLst/>
          </a:prstGeom>
          <a:noFill/>
          <a:ln w="7938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76" name="Line 72"/>
          <p:cNvSpPr>
            <a:spLocks noChangeShapeType="1"/>
          </p:cNvSpPr>
          <p:nvPr/>
        </p:nvSpPr>
        <p:spPr bwMode="auto">
          <a:xfrm flipV="1">
            <a:off x="5075238" y="5918200"/>
            <a:ext cx="25400" cy="30163"/>
          </a:xfrm>
          <a:prstGeom prst="line">
            <a:avLst/>
          </a:prstGeom>
          <a:noFill/>
          <a:ln w="7938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77" name="Rectangle 73"/>
          <p:cNvSpPr>
            <a:spLocks noChangeArrowheads="1"/>
          </p:cNvSpPr>
          <p:nvPr/>
        </p:nvSpPr>
        <p:spPr bwMode="auto">
          <a:xfrm>
            <a:off x="5610225" y="5948363"/>
            <a:ext cx="55563" cy="73025"/>
          </a:xfrm>
          <a:prstGeom prst="rect">
            <a:avLst/>
          </a:prstGeom>
          <a:solidFill>
            <a:srgbClr val="00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78" name="Line 74"/>
          <p:cNvSpPr>
            <a:spLocks noChangeShapeType="1"/>
          </p:cNvSpPr>
          <p:nvPr/>
        </p:nvSpPr>
        <p:spPr bwMode="auto">
          <a:xfrm flipH="1" flipV="1">
            <a:off x="5610225" y="5948363"/>
            <a:ext cx="23813" cy="31750"/>
          </a:xfrm>
          <a:prstGeom prst="line">
            <a:avLst/>
          </a:prstGeom>
          <a:noFill/>
          <a:ln w="7938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79" name="Line 75"/>
          <p:cNvSpPr>
            <a:spLocks noChangeShapeType="1"/>
          </p:cNvSpPr>
          <p:nvPr/>
        </p:nvSpPr>
        <p:spPr bwMode="auto">
          <a:xfrm>
            <a:off x="5634038" y="5980113"/>
            <a:ext cx="23812" cy="30162"/>
          </a:xfrm>
          <a:prstGeom prst="line">
            <a:avLst/>
          </a:prstGeom>
          <a:noFill/>
          <a:ln w="7938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80" name="Line 76"/>
          <p:cNvSpPr>
            <a:spLocks noChangeShapeType="1"/>
          </p:cNvSpPr>
          <p:nvPr/>
        </p:nvSpPr>
        <p:spPr bwMode="auto">
          <a:xfrm flipH="1">
            <a:off x="5610225" y="5980113"/>
            <a:ext cx="23813" cy="30162"/>
          </a:xfrm>
          <a:prstGeom prst="line">
            <a:avLst/>
          </a:prstGeom>
          <a:noFill/>
          <a:ln w="7938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81" name="Line 77"/>
          <p:cNvSpPr>
            <a:spLocks noChangeShapeType="1"/>
          </p:cNvSpPr>
          <p:nvPr/>
        </p:nvSpPr>
        <p:spPr bwMode="auto">
          <a:xfrm flipV="1">
            <a:off x="5634038" y="5948363"/>
            <a:ext cx="23812" cy="31750"/>
          </a:xfrm>
          <a:prstGeom prst="line">
            <a:avLst/>
          </a:prstGeom>
          <a:noFill/>
          <a:ln w="7938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82" name="Rectangle 7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Биорасположивост (</a:t>
            </a:r>
            <a:r>
              <a:rPr lang="en-US"/>
              <a:t>F)</a:t>
            </a:r>
          </a:p>
        </p:txBody>
      </p:sp>
      <p:sp>
        <p:nvSpPr>
          <p:cNvPr id="149583" name="Line 79"/>
          <p:cNvSpPr>
            <a:spLocks noChangeShapeType="1"/>
          </p:cNvSpPr>
          <p:nvPr/>
        </p:nvSpPr>
        <p:spPr bwMode="auto">
          <a:xfrm flipV="1">
            <a:off x="1176338" y="5929313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84" name="Rectangle 80"/>
          <p:cNvSpPr>
            <a:spLocks noChangeArrowheads="1"/>
          </p:cNvSpPr>
          <p:nvPr/>
        </p:nvSpPr>
        <p:spPr bwMode="auto">
          <a:xfrm>
            <a:off x="2090738" y="4572000"/>
            <a:ext cx="55562" cy="7302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85" name="Rectangle 81"/>
          <p:cNvSpPr>
            <a:spLocks noChangeArrowheads="1"/>
          </p:cNvSpPr>
          <p:nvPr/>
        </p:nvSpPr>
        <p:spPr bwMode="auto">
          <a:xfrm>
            <a:off x="2535238" y="4743450"/>
            <a:ext cx="55562" cy="7302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9586" name="Text Box 82"/>
          <p:cNvSpPr txBox="1">
            <a:spLocks noChangeArrowheads="1"/>
          </p:cNvSpPr>
          <p:nvPr/>
        </p:nvSpPr>
        <p:spPr bwMode="auto">
          <a:xfrm>
            <a:off x="6192838" y="4437063"/>
            <a:ext cx="865187" cy="473075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500" b="1">
                <a:latin typeface="Arial" pitchFamily="34" charset="0"/>
              </a:rPr>
              <a:t>F =</a:t>
            </a:r>
          </a:p>
        </p:txBody>
      </p:sp>
      <p:sp>
        <p:nvSpPr>
          <p:cNvPr id="149587" name="Line 83"/>
          <p:cNvSpPr>
            <a:spLocks noChangeShapeType="1"/>
          </p:cNvSpPr>
          <p:nvPr/>
        </p:nvSpPr>
        <p:spPr bwMode="auto">
          <a:xfrm>
            <a:off x="6842125" y="4672013"/>
            <a:ext cx="863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49588" name="Rectangle 84"/>
          <p:cNvSpPr>
            <a:spLocks noChangeArrowheads="1"/>
          </p:cNvSpPr>
          <p:nvPr/>
        </p:nvSpPr>
        <p:spPr bwMode="auto">
          <a:xfrm>
            <a:off x="6156325" y="4149725"/>
            <a:ext cx="1800225" cy="1079500"/>
          </a:xfrm>
          <a:prstGeom prst="rect">
            <a:avLst/>
          </a:prstGeom>
          <a:noFill/>
          <a:ln w="9525">
            <a:solidFill>
              <a:srgbClr val="333333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9589" name="Rectangle 85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4572000" y="1831975"/>
            <a:ext cx="4392613" cy="447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w"/>
            </a:pPr>
            <a:r>
              <a:rPr lang="sr-Cyrl-CS" sz="2000">
                <a:latin typeface="Arial Unicode MS" pitchFamily="34" charset="-128"/>
              </a:rPr>
              <a:t>F</a:t>
            </a:r>
            <a:r>
              <a:rPr lang="sr-Cyrl-CS" sz="2000">
                <a:latin typeface="Arial" pitchFamily="34" charset="0"/>
              </a:rPr>
              <a:t> - </a:t>
            </a:r>
            <a:r>
              <a:rPr lang="sr-Cyrl-CS" sz="2000">
                <a:latin typeface="Arial Unicode MS" pitchFamily="34" charset="-128"/>
              </a:rPr>
              <a:t>обим доспећа </a:t>
            </a:r>
            <a:r>
              <a:rPr lang="sr-Cyrl-CS" sz="2000">
                <a:latin typeface="Arial" pitchFamily="34" charset="0"/>
              </a:rPr>
              <a:t>орално </a:t>
            </a:r>
            <a:r>
              <a:rPr lang="sr-Cyrl-CS" sz="2000">
                <a:latin typeface="Arial Unicode MS" pitchFamily="34" charset="-128"/>
              </a:rPr>
              <a:t>примењеног лека до системске циркулације:</a:t>
            </a:r>
          </a:p>
          <a:p>
            <a:pPr marL="742950" lvl="1" indent="-28575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w"/>
            </a:pPr>
            <a:r>
              <a:rPr lang="sr-Cyrl-CS" sz="2000">
                <a:latin typeface="Arial Unicode MS" pitchFamily="34" charset="-128"/>
              </a:rPr>
              <a:t>Акутна стања</a:t>
            </a:r>
            <a:r>
              <a:rPr lang="sr-Cyrl-CS" sz="2000">
                <a:latin typeface="Arial" pitchFamily="34" charset="0"/>
              </a:rPr>
              <a:t>?</a:t>
            </a:r>
          </a:p>
          <a:p>
            <a:pPr marL="742950" lvl="1" indent="-28575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w"/>
            </a:pPr>
            <a:r>
              <a:rPr lang="sr-Cyrl-CS" sz="2000">
                <a:latin typeface="Arial Unicode MS" pitchFamily="34" charset="-128"/>
              </a:rPr>
              <a:t>Хронична примена</a:t>
            </a:r>
            <a:r>
              <a:rPr lang="sr-Cyrl-CS" sz="2000">
                <a:latin typeface="Arial" pitchFamily="34" charset="0"/>
              </a:rPr>
              <a:t>?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w"/>
            </a:pPr>
            <a:r>
              <a:rPr lang="sr-Cyrl-CS" sz="2000">
                <a:latin typeface="Arial" pitchFamily="34" charset="0"/>
              </a:rPr>
              <a:t>Интравенска примена: F=100%</a:t>
            </a:r>
            <a:endParaRPr lang="en-US" sz="2000"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610" name="Line 58"/>
          <p:cNvSpPr>
            <a:spLocks noChangeShapeType="1"/>
          </p:cNvSpPr>
          <p:nvPr/>
        </p:nvSpPr>
        <p:spPr bwMode="auto">
          <a:xfrm>
            <a:off x="3995738" y="3656013"/>
            <a:ext cx="2736850" cy="1933575"/>
          </a:xfrm>
          <a:prstGeom prst="line">
            <a:avLst/>
          </a:prstGeom>
          <a:noFill/>
          <a:ln w="28575">
            <a:solidFill>
              <a:srgbClr val="336600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51555" name="Line 3"/>
          <p:cNvSpPr>
            <a:spLocks noChangeShapeType="1"/>
          </p:cNvSpPr>
          <p:nvPr/>
        </p:nvSpPr>
        <p:spPr bwMode="auto">
          <a:xfrm>
            <a:off x="2728913" y="4581525"/>
            <a:ext cx="0" cy="1295400"/>
          </a:xfrm>
          <a:prstGeom prst="line">
            <a:avLst/>
          </a:prstGeom>
          <a:noFill/>
          <a:ln w="19050">
            <a:solidFill>
              <a:srgbClr val="0000FF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51556" name="Line 4"/>
          <p:cNvSpPr>
            <a:spLocks noChangeShapeType="1"/>
          </p:cNvSpPr>
          <p:nvPr/>
        </p:nvSpPr>
        <p:spPr bwMode="auto">
          <a:xfrm flipV="1">
            <a:off x="1898650" y="4067175"/>
            <a:ext cx="2663825" cy="0"/>
          </a:xfrm>
          <a:prstGeom prst="line">
            <a:avLst/>
          </a:prstGeom>
          <a:noFill/>
          <a:ln w="9525">
            <a:solidFill>
              <a:srgbClr val="333333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51557" name="Line 5"/>
          <p:cNvSpPr>
            <a:spLocks noChangeShapeType="1"/>
          </p:cNvSpPr>
          <p:nvPr/>
        </p:nvSpPr>
        <p:spPr bwMode="auto">
          <a:xfrm flipH="1">
            <a:off x="5181600" y="4508500"/>
            <a:ext cx="0" cy="1306513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51558" name="Line 6"/>
          <p:cNvSpPr>
            <a:spLocks noChangeShapeType="1"/>
          </p:cNvSpPr>
          <p:nvPr/>
        </p:nvSpPr>
        <p:spPr bwMode="auto">
          <a:xfrm>
            <a:off x="3251200" y="3716338"/>
            <a:ext cx="0" cy="2117725"/>
          </a:xfrm>
          <a:prstGeom prst="line">
            <a:avLst/>
          </a:prstGeom>
          <a:noFill/>
          <a:ln w="19050">
            <a:solidFill>
              <a:srgbClr val="0000FF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51559" name="Line 7"/>
          <p:cNvSpPr>
            <a:spLocks noChangeShapeType="1"/>
          </p:cNvSpPr>
          <p:nvPr/>
        </p:nvSpPr>
        <p:spPr bwMode="auto">
          <a:xfrm>
            <a:off x="3879850" y="3573463"/>
            <a:ext cx="0" cy="2274887"/>
          </a:xfrm>
          <a:prstGeom prst="line">
            <a:avLst/>
          </a:prstGeom>
          <a:noFill/>
          <a:ln w="19050">
            <a:solidFill>
              <a:srgbClr val="0000FF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51560" name="Line 8"/>
          <p:cNvSpPr>
            <a:spLocks noChangeShapeType="1"/>
          </p:cNvSpPr>
          <p:nvPr/>
        </p:nvSpPr>
        <p:spPr bwMode="auto">
          <a:xfrm flipH="1">
            <a:off x="4543425" y="4076700"/>
            <a:ext cx="0" cy="1738313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51561" name="Rectangle 9"/>
          <p:cNvSpPr>
            <a:spLocks noChangeArrowheads="1"/>
          </p:cNvSpPr>
          <p:nvPr/>
        </p:nvSpPr>
        <p:spPr bwMode="auto">
          <a:xfrm rot="16200000">
            <a:off x="-855662" y="3609975"/>
            <a:ext cx="4089400" cy="384175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lIns="79675" tIns="39138" rIns="79675" bIns="39138">
            <a:spAutoFit/>
          </a:bodyPr>
          <a:lstStyle/>
          <a:p>
            <a:pPr defTabSz="804863" eaLnBrk="0" hangingPunct="0"/>
            <a:r>
              <a:rPr kumimoji="0" lang="sr-Cyrl-CS" sz="2000">
                <a:latin typeface="Arial" pitchFamily="34" charset="0"/>
              </a:rPr>
              <a:t>Концентрација лека у плазми</a:t>
            </a:r>
            <a:endParaRPr kumimoji="0" lang="en-US" sz="2000">
              <a:latin typeface="Arial" pitchFamily="34" charset="0"/>
            </a:endParaRPr>
          </a:p>
        </p:txBody>
      </p:sp>
      <p:sp>
        <p:nvSpPr>
          <p:cNvPr id="151562" name="Rectangle 10"/>
          <p:cNvSpPr>
            <a:spLocks noChangeArrowheads="1"/>
          </p:cNvSpPr>
          <p:nvPr/>
        </p:nvSpPr>
        <p:spPr bwMode="auto">
          <a:xfrm>
            <a:off x="2005013" y="6213475"/>
            <a:ext cx="5014912" cy="384175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lIns="79675" tIns="39138" rIns="79675" bIns="39138">
            <a:spAutoFit/>
          </a:bodyPr>
          <a:lstStyle/>
          <a:p>
            <a:pPr algn="r" defTabSz="804863" eaLnBrk="0" hangingPunct="0"/>
            <a:r>
              <a:rPr kumimoji="0" lang="sr-Cyrl-CS" sz="2000">
                <a:latin typeface="Arial" pitchFamily="34" charset="0"/>
              </a:rPr>
              <a:t>Време (</a:t>
            </a:r>
            <a:r>
              <a:rPr kumimoji="0" lang="en-US" sz="2000">
                <a:latin typeface="Arial" pitchFamily="34" charset="0"/>
              </a:rPr>
              <a:t>h</a:t>
            </a:r>
            <a:r>
              <a:rPr kumimoji="0" lang="sr-Cyrl-CS" sz="2000">
                <a:latin typeface="Arial" pitchFamily="34" charset="0"/>
              </a:rPr>
              <a:t>)</a:t>
            </a:r>
            <a:endParaRPr kumimoji="0" lang="en-US" sz="2000">
              <a:latin typeface="Arial" pitchFamily="34" charset="0"/>
            </a:endParaRPr>
          </a:p>
        </p:txBody>
      </p:sp>
      <p:sp>
        <p:nvSpPr>
          <p:cNvPr id="151563" name="Line 11"/>
          <p:cNvSpPr>
            <a:spLocks noChangeShapeType="1"/>
          </p:cNvSpPr>
          <p:nvPr/>
        </p:nvSpPr>
        <p:spPr bwMode="auto">
          <a:xfrm>
            <a:off x="1973263" y="2033588"/>
            <a:ext cx="0" cy="3808412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1564" name="Line 12"/>
          <p:cNvSpPr>
            <a:spLocks noChangeShapeType="1"/>
          </p:cNvSpPr>
          <p:nvPr/>
        </p:nvSpPr>
        <p:spPr bwMode="auto">
          <a:xfrm>
            <a:off x="1973263" y="5842000"/>
            <a:ext cx="5191125" cy="0"/>
          </a:xfrm>
          <a:prstGeom prst="line">
            <a:avLst/>
          </a:prstGeom>
          <a:noFill/>
          <a:ln w="23876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1565" name="Rectangle 1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4000"/>
              <a:t>Површина испод криве (AUC) </a:t>
            </a:r>
            <a:r>
              <a:rPr lang="en-US" sz="4000"/>
              <a:t/>
            </a:r>
            <a:br>
              <a:rPr lang="en-US" sz="4000"/>
            </a:br>
            <a:r>
              <a:rPr lang="en-US" sz="3600"/>
              <a:t>- </a:t>
            </a:r>
            <a:r>
              <a:rPr lang="sr-Cyrl-CS" sz="3600"/>
              <a:t>израчунавање -</a:t>
            </a:r>
            <a:endParaRPr lang="en-US" sz="3600"/>
          </a:p>
        </p:txBody>
      </p:sp>
      <p:sp>
        <p:nvSpPr>
          <p:cNvPr id="151566" name="Line 14"/>
          <p:cNvSpPr>
            <a:spLocks noChangeShapeType="1"/>
          </p:cNvSpPr>
          <p:nvPr/>
        </p:nvSpPr>
        <p:spPr bwMode="auto">
          <a:xfrm flipV="1">
            <a:off x="6443663" y="5759450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1568" name="Rectangle 16"/>
          <p:cNvSpPr>
            <a:spLocks noChangeArrowheads="1"/>
          </p:cNvSpPr>
          <p:nvPr/>
        </p:nvSpPr>
        <p:spPr bwMode="auto">
          <a:xfrm>
            <a:off x="2700338" y="4581525"/>
            <a:ext cx="55562" cy="7302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1569" name="Rectangle 17"/>
          <p:cNvSpPr>
            <a:spLocks noChangeArrowheads="1"/>
          </p:cNvSpPr>
          <p:nvPr/>
        </p:nvSpPr>
        <p:spPr bwMode="auto">
          <a:xfrm>
            <a:off x="3203575" y="3716338"/>
            <a:ext cx="55563" cy="7302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1570" name="Rectangle 18"/>
          <p:cNvSpPr>
            <a:spLocks noChangeArrowheads="1"/>
          </p:cNvSpPr>
          <p:nvPr/>
        </p:nvSpPr>
        <p:spPr bwMode="auto">
          <a:xfrm>
            <a:off x="3851275" y="3573463"/>
            <a:ext cx="55563" cy="7302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1571" name="Rectangle 19"/>
          <p:cNvSpPr>
            <a:spLocks noChangeArrowheads="1"/>
          </p:cNvSpPr>
          <p:nvPr/>
        </p:nvSpPr>
        <p:spPr bwMode="auto">
          <a:xfrm>
            <a:off x="4500563" y="4005263"/>
            <a:ext cx="55562" cy="7302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1572" name="Rectangle 20"/>
          <p:cNvSpPr>
            <a:spLocks noChangeArrowheads="1"/>
          </p:cNvSpPr>
          <p:nvPr/>
        </p:nvSpPr>
        <p:spPr bwMode="auto">
          <a:xfrm>
            <a:off x="5148263" y="4437063"/>
            <a:ext cx="55562" cy="7302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1573" name="Rectangle 21"/>
          <p:cNvSpPr>
            <a:spLocks noChangeArrowheads="1"/>
          </p:cNvSpPr>
          <p:nvPr/>
        </p:nvSpPr>
        <p:spPr bwMode="auto">
          <a:xfrm>
            <a:off x="5762625" y="4897438"/>
            <a:ext cx="55563" cy="7302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1574" name="Line 22"/>
          <p:cNvSpPr>
            <a:spLocks noChangeShapeType="1"/>
          </p:cNvSpPr>
          <p:nvPr/>
        </p:nvSpPr>
        <p:spPr bwMode="auto">
          <a:xfrm>
            <a:off x="4543425" y="5834063"/>
            <a:ext cx="6477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51575" name="AutoShape 23" descr="Light upward diagonal"/>
          <p:cNvSpPr>
            <a:spLocks noChangeArrowheads="1"/>
          </p:cNvSpPr>
          <p:nvPr/>
        </p:nvSpPr>
        <p:spPr bwMode="auto">
          <a:xfrm flipH="1">
            <a:off x="4572000" y="4086225"/>
            <a:ext cx="576263" cy="1728788"/>
          </a:xfrm>
          <a:prstGeom prst="flowChartManualInput">
            <a:avLst/>
          </a:prstGeom>
          <a:pattFill prst="ltUpDiag">
            <a:fgClr>
              <a:srgbClr val="CC3300"/>
            </a:fgClr>
            <a:bgClr>
              <a:schemeClr val="bg1"/>
            </a:bgClr>
          </a:pattFill>
          <a:ln w="9525">
            <a:noFill/>
            <a:prstDash val="dash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1577" name="Line 25"/>
          <p:cNvSpPr>
            <a:spLocks noChangeShapeType="1"/>
          </p:cNvSpPr>
          <p:nvPr/>
        </p:nvSpPr>
        <p:spPr bwMode="auto">
          <a:xfrm>
            <a:off x="4552950" y="4067175"/>
            <a:ext cx="647700" cy="4318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51579" name="Text Box 27"/>
          <p:cNvSpPr txBox="1">
            <a:spLocks noChangeArrowheads="1"/>
          </p:cNvSpPr>
          <p:nvPr/>
        </p:nvSpPr>
        <p:spPr bwMode="auto">
          <a:xfrm>
            <a:off x="1547813" y="3860800"/>
            <a:ext cx="86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rgbClr val="CC3300"/>
                </a:solidFill>
                <a:latin typeface="Times New Roman" pitchFamily="18" charset="0"/>
              </a:rPr>
              <a:t>C</a:t>
            </a:r>
            <a:r>
              <a:rPr lang="en-US" sz="2000" b="1" baseline="-25000">
                <a:solidFill>
                  <a:srgbClr val="CC3300"/>
                </a:solidFill>
                <a:latin typeface="Times New Roman" pitchFamily="18" charset="0"/>
              </a:rPr>
              <a:t>4</a:t>
            </a:r>
          </a:p>
        </p:txBody>
      </p:sp>
      <p:sp>
        <p:nvSpPr>
          <p:cNvPr id="151580" name="Text Box 28"/>
          <p:cNvSpPr txBox="1">
            <a:spLocks noChangeArrowheads="1"/>
          </p:cNvSpPr>
          <p:nvPr/>
        </p:nvSpPr>
        <p:spPr bwMode="auto">
          <a:xfrm>
            <a:off x="1547813" y="4292600"/>
            <a:ext cx="86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rgbClr val="CC3300"/>
                </a:solidFill>
                <a:latin typeface="Times New Roman" pitchFamily="18" charset="0"/>
              </a:rPr>
              <a:t>C</a:t>
            </a:r>
            <a:r>
              <a:rPr lang="en-US" sz="2000" b="1" baseline="-25000">
                <a:solidFill>
                  <a:srgbClr val="CC3300"/>
                </a:solidFill>
                <a:latin typeface="Times New Roman" pitchFamily="18" charset="0"/>
              </a:rPr>
              <a:t>5</a:t>
            </a:r>
          </a:p>
        </p:txBody>
      </p:sp>
      <p:sp>
        <p:nvSpPr>
          <p:cNvPr id="151582" name="Text Box 30"/>
          <p:cNvSpPr txBox="1">
            <a:spLocks noChangeArrowheads="1"/>
          </p:cNvSpPr>
          <p:nvPr/>
        </p:nvSpPr>
        <p:spPr bwMode="auto">
          <a:xfrm>
            <a:off x="1547813" y="5157788"/>
            <a:ext cx="86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rgbClr val="660066"/>
                </a:solidFill>
                <a:latin typeface="Times New Roman" pitchFamily="18" charset="0"/>
              </a:rPr>
              <a:t>C</a:t>
            </a:r>
            <a:r>
              <a:rPr lang="sr-Cyrl-CS" sz="2000" b="1" baseline="-25000">
                <a:solidFill>
                  <a:srgbClr val="660066"/>
                </a:solidFill>
                <a:latin typeface="Times New Roman" pitchFamily="18" charset="0"/>
              </a:rPr>
              <a:t>6</a:t>
            </a:r>
            <a:endParaRPr lang="en-US" sz="2000" b="1" baseline="-25000">
              <a:solidFill>
                <a:srgbClr val="660066"/>
              </a:solidFill>
              <a:latin typeface="Times New Roman" pitchFamily="18" charset="0"/>
            </a:endParaRPr>
          </a:p>
        </p:txBody>
      </p:sp>
      <p:sp>
        <p:nvSpPr>
          <p:cNvPr id="151585" name="Text Box 33"/>
          <p:cNvSpPr txBox="1">
            <a:spLocks noChangeArrowheads="1"/>
          </p:cNvSpPr>
          <p:nvPr/>
        </p:nvSpPr>
        <p:spPr bwMode="auto">
          <a:xfrm>
            <a:off x="1835150" y="5873750"/>
            <a:ext cx="3603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>
                <a:latin typeface="Times New Roman" pitchFamily="18" charset="0"/>
              </a:rPr>
              <a:t>t</a:t>
            </a:r>
            <a:r>
              <a:rPr lang="en-US" sz="2000" baseline="-25000">
                <a:latin typeface="Times New Roman" pitchFamily="18" charset="0"/>
              </a:rPr>
              <a:t>0</a:t>
            </a:r>
          </a:p>
        </p:txBody>
      </p:sp>
      <p:sp>
        <p:nvSpPr>
          <p:cNvPr id="151586" name="Text Box 34"/>
          <p:cNvSpPr txBox="1">
            <a:spLocks noChangeArrowheads="1"/>
          </p:cNvSpPr>
          <p:nvPr/>
        </p:nvSpPr>
        <p:spPr bwMode="auto">
          <a:xfrm>
            <a:off x="5651500" y="5876925"/>
            <a:ext cx="3603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>
                <a:latin typeface="Times New Roman" pitchFamily="18" charset="0"/>
              </a:rPr>
              <a:t>t</a:t>
            </a:r>
            <a:r>
              <a:rPr lang="en-US" sz="2000" baseline="-25000">
                <a:latin typeface="Times New Roman" pitchFamily="18" charset="0"/>
              </a:rPr>
              <a:t>6</a:t>
            </a:r>
          </a:p>
        </p:txBody>
      </p:sp>
      <p:sp>
        <p:nvSpPr>
          <p:cNvPr id="151587" name="Text Box 35"/>
          <p:cNvSpPr txBox="1">
            <a:spLocks noChangeArrowheads="1"/>
          </p:cNvSpPr>
          <p:nvPr/>
        </p:nvSpPr>
        <p:spPr bwMode="auto">
          <a:xfrm>
            <a:off x="2627313" y="5876925"/>
            <a:ext cx="3603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>
                <a:latin typeface="Times New Roman" pitchFamily="18" charset="0"/>
              </a:rPr>
              <a:t>t</a:t>
            </a:r>
            <a:r>
              <a:rPr lang="en-US" sz="2000" baseline="-25000">
                <a:latin typeface="Times New Roman" pitchFamily="18" charset="0"/>
              </a:rPr>
              <a:t>1</a:t>
            </a:r>
          </a:p>
        </p:txBody>
      </p:sp>
      <p:sp>
        <p:nvSpPr>
          <p:cNvPr id="151588" name="Text Box 36"/>
          <p:cNvSpPr txBox="1">
            <a:spLocks noChangeArrowheads="1"/>
          </p:cNvSpPr>
          <p:nvPr/>
        </p:nvSpPr>
        <p:spPr bwMode="auto">
          <a:xfrm>
            <a:off x="3084513" y="5876925"/>
            <a:ext cx="3603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>
                <a:latin typeface="Times New Roman" pitchFamily="18" charset="0"/>
              </a:rPr>
              <a:t>t</a:t>
            </a:r>
            <a:r>
              <a:rPr lang="en-US" sz="2000" baseline="-25000">
                <a:latin typeface="Times New Roman" pitchFamily="18" charset="0"/>
              </a:rPr>
              <a:t>2</a:t>
            </a:r>
          </a:p>
        </p:txBody>
      </p:sp>
      <p:sp>
        <p:nvSpPr>
          <p:cNvPr id="151589" name="Text Box 37"/>
          <p:cNvSpPr txBox="1">
            <a:spLocks noChangeArrowheads="1"/>
          </p:cNvSpPr>
          <p:nvPr/>
        </p:nvSpPr>
        <p:spPr bwMode="auto">
          <a:xfrm>
            <a:off x="5003800" y="5873750"/>
            <a:ext cx="3603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 b="1">
                <a:solidFill>
                  <a:srgbClr val="CC3300"/>
                </a:solidFill>
                <a:latin typeface="Times New Roman" pitchFamily="18" charset="0"/>
              </a:rPr>
              <a:t>t</a:t>
            </a:r>
            <a:r>
              <a:rPr lang="en-US" sz="2000" b="1" baseline="-25000">
                <a:solidFill>
                  <a:srgbClr val="CC3300"/>
                </a:solidFill>
                <a:latin typeface="Times New Roman" pitchFamily="18" charset="0"/>
              </a:rPr>
              <a:t>5</a:t>
            </a:r>
          </a:p>
        </p:txBody>
      </p:sp>
      <p:sp>
        <p:nvSpPr>
          <p:cNvPr id="151591" name="Line 39"/>
          <p:cNvSpPr>
            <a:spLocks noChangeShapeType="1"/>
          </p:cNvSpPr>
          <p:nvPr/>
        </p:nvSpPr>
        <p:spPr bwMode="auto">
          <a:xfrm>
            <a:off x="1908175" y="3789363"/>
            <a:ext cx="1295400" cy="0"/>
          </a:xfrm>
          <a:prstGeom prst="line">
            <a:avLst/>
          </a:prstGeom>
          <a:noFill/>
          <a:ln w="9525">
            <a:solidFill>
              <a:srgbClr val="333333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51592" name="Line 40"/>
          <p:cNvSpPr>
            <a:spLocks noChangeShapeType="1"/>
          </p:cNvSpPr>
          <p:nvPr/>
        </p:nvSpPr>
        <p:spPr bwMode="auto">
          <a:xfrm>
            <a:off x="1979613" y="3573463"/>
            <a:ext cx="1871662" cy="0"/>
          </a:xfrm>
          <a:prstGeom prst="line">
            <a:avLst/>
          </a:prstGeom>
          <a:noFill/>
          <a:ln w="9525">
            <a:solidFill>
              <a:srgbClr val="333333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51593" name="Line 41"/>
          <p:cNvSpPr>
            <a:spLocks noChangeShapeType="1"/>
          </p:cNvSpPr>
          <p:nvPr/>
        </p:nvSpPr>
        <p:spPr bwMode="auto">
          <a:xfrm flipV="1">
            <a:off x="1917700" y="4941888"/>
            <a:ext cx="3878263" cy="0"/>
          </a:xfrm>
          <a:prstGeom prst="line">
            <a:avLst/>
          </a:prstGeom>
          <a:noFill/>
          <a:ln w="9525">
            <a:solidFill>
              <a:srgbClr val="333333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51594" name="Line 42"/>
          <p:cNvSpPr>
            <a:spLocks noChangeShapeType="1"/>
          </p:cNvSpPr>
          <p:nvPr/>
        </p:nvSpPr>
        <p:spPr bwMode="auto">
          <a:xfrm>
            <a:off x="1908175" y="5373688"/>
            <a:ext cx="4502150" cy="52387"/>
          </a:xfrm>
          <a:prstGeom prst="line">
            <a:avLst/>
          </a:prstGeom>
          <a:noFill/>
          <a:ln w="9525">
            <a:solidFill>
              <a:srgbClr val="333333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51595" name="Line 43"/>
          <p:cNvSpPr>
            <a:spLocks noChangeShapeType="1"/>
          </p:cNvSpPr>
          <p:nvPr/>
        </p:nvSpPr>
        <p:spPr bwMode="auto">
          <a:xfrm>
            <a:off x="1908175" y="4498975"/>
            <a:ext cx="3240088" cy="0"/>
          </a:xfrm>
          <a:prstGeom prst="line">
            <a:avLst/>
          </a:prstGeom>
          <a:noFill/>
          <a:ln w="9525">
            <a:solidFill>
              <a:srgbClr val="333333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51596" name="Text Box 44"/>
          <p:cNvSpPr txBox="1">
            <a:spLocks noChangeArrowheads="1"/>
          </p:cNvSpPr>
          <p:nvPr/>
        </p:nvSpPr>
        <p:spPr bwMode="auto">
          <a:xfrm>
            <a:off x="4375150" y="5876925"/>
            <a:ext cx="3603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 b="1">
                <a:solidFill>
                  <a:srgbClr val="CC3300"/>
                </a:solidFill>
                <a:latin typeface="Times New Roman" pitchFamily="18" charset="0"/>
              </a:rPr>
              <a:t>t</a:t>
            </a:r>
            <a:r>
              <a:rPr lang="en-US" sz="2000" b="1" baseline="-25000">
                <a:solidFill>
                  <a:srgbClr val="CC3300"/>
                </a:solidFill>
                <a:latin typeface="Times New Roman" pitchFamily="18" charset="0"/>
              </a:rPr>
              <a:t>4</a:t>
            </a:r>
          </a:p>
        </p:txBody>
      </p:sp>
      <p:sp>
        <p:nvSpPr>
          <p:cNvPr id="151597" name="Text Box 45"/>
          <p:cNvSpPr txBox="1">
            <a:spLocks noChangeArrowheads="1"/>
          </p:cNvSpPr>
          <p:nvPr/>
        </p:nvSpPr>
        <p:spPr bwMode="auto">
          <a:xfrm>
            <a:off x="3708400" y="5876925"/>
            <a:ext cx="3603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>
                <a:latin typeface="Times New Roman" pitchFamily="18" charset="0"/>
              </a:rPr>
              <a:t>t</a:t>
            </a:r>
            <a:r>
              <a:rPr lang="en-US" sz="2000" baseline="-25000">
                <a:latin typeface="Times New Roman" pitchFamily="18" charset="0"/>
              </a:rPr>
              <a:t>3</a:t>
            </a:r>
          </a:p>
        </p:txBody>
      </p:sp>
      <p:sp>
        <p:nvSpPr>
          <p:cNvPr id="151598" name="Text Box 46"/>
          <p:cNvSpPr txBox="1">
            <a:spLocks noChangeArrowheads="1"/>
          </p:cNvSpPr>
          <p:nvPr/>
        </p:nvSpPr>
        <p:spPr bwMode="auto">
          <a:xfrm>
            <a:off x="3851275" y="2565400"/>
            <a:ext cx="4321175" cy="519113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CC3300"/>
                </a:solidFill>
                <a:latin typeface="Times New Roman" pitchFamily="18" charset="0"/>
              </a:rPr>
              <a:t>AUC</a:t>
            </a:r>
            <a:r>
              <a:rPr lang="en-US" sz="2800" b="1" baseline="-25000">
                <a:solidFill>
                  <a:srgbClr val="CC3300"/>
                </a:solidFill>
                <a:latin typeface="Times New Roman" pitchFamily="18" charset="0"/>
              </a:rPr>
              <a:t>4-5</a:t>
            </a:r>
            <a:r>
              <a:rPr lang="en-US" sz="2800">
                <a:latin typeface="Times New Roman" pitchFamily="18" charset="0"/>
              </a:rPr>
              <a:t> =                 </a:t>
            </a:r>
            <a:r>
              <a:rPr lang="en-US" sz="1800">
                <a:latin typeface="Times New Roman" pitchFamily="18" charset="0"/>
                <a:cs typeface="Times New Roman" pitchFamily="18" charset="0"/>
              </a:rPr>
              <a:t>∙</a:t>
            </a:r>
            <a:r>
              <a:rPr lang="en-US" sz="2800">
                <a:latin typeface="Times New Roman" pitchFamily="18" charset="0"/>
              </a:rPr>
              <a:t> (</a:t>
            </a:r>
            <a:r>
              <a:rPr lang="en-US" sz="2800" b="1">
                <a:solidFill>
                  <a:srgbClr val="CC3300"/>
                </a:solidFill>
                <a:latin typeface="Times New Roman" pitchFamily="18" charset="0"/>
              </a:rPr>
              <a:t>t</a:t>
            </a:r>
            <a:r>
              <a:rPr lang="en-US" sz="2800" b="1" baseline="-25000">
                <a:solidFill>
                  <a:srgbClr val="CC3300"/>
                </a:solidFill>
                <a:latin typeface="Times New Roman" pitchFamily="18" charset="0"/>
              </a:rPr>
              <a:t>5</a:t>
            </a:r>
            <a:r>
              <a:rPr lang="en-US" sz="2800">
                <a:latin typeface="Times New Roman" pitchFamily="18" charset="0"/>
              </a:rPr>
              <a:t>- </a:t>
            </a:r>
            <a:r>
              <a:rPr lang="en-US" sz="2800" b="1">
                <a:solidFill>
                  <a:srgbClr val="CC3300"/>
                </a:solidFill>
                <a:latin typeface="Times New Roman" pitchFamily="18" charset="0"/>
              </a:rPr>
              <a:t>t</a:t>
            </a:r>
            <a:r>
              <a:rPr lang="en-US" sz="2800" b="1" baseline="-25000">
                <a:solidFill>
                  <a:srgbClr val="CC3300"/>
                </a:solidFill>
                <a:latin typeface="Times New Roman" pitchFamily="18" charset="0"/>
              </a:rPr>
              <a:t>4</a:t>
            </a:r>
            <a:r>
              <a:rPr lang="en-US" sz="2800">
                <a:latin typeface="Times New Roman" pitchFamily="18" charset="0"/>
              </a:rPr>
              <a:t>)</a:t>
            </a:r>
          </a:p>
        </p:txBody>
      </p:sp>
      <p:sp>
        <p:nvSpPr>
          <p:cNvPr id="151599" name="Line 47"/>
          <p:cNvSpPr>
            <a:spLocks noChangeShapeType="1"/>
          </p:cNvSpPr>
          <p:nvPr/>
        </p:nvSpPr>
        <p:spPr bwMode="auto">
          <a:xfrm>
            <a:off x="5437188" y="2852738"/>
            <a:ext cx="122396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51600" name="Text Box 48"/>
          <p:cNvSpPr txBox="1">
            <a:spLocks noChangeArrowheads="1"/>
          </p:cNvSpPr>
          <p:nvPr/>
        </p:nvSpPr>
        <p:spPr bwMode="auto">
          <a:xfrm>
            <a:off x="5437188" y="2276475"/>
            <a:ext cx="1296987" cy="519113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CC3300"/>
                </a:solidFill>
                <a:latin typeface="Times New Roman" pitchFamily="18" charset="0"/>
              </a:rPr>
              <a:t>C</a:t>
            </a:r>
            <a:r>
              <a:rPr lang="en-US" sz="2800" b="1" baseline="-25000">
                <a:solidFill>
                  <a:srgbClr val="CC3300"/>
                </a:solidFill>
                <a:latin typeface="Times New Roman" pitchFamily="18" charset="0"/>
              </a:rPr>
              <a:t>4</a:t>
            </a:r>
            <a:r>
              <a:rPr lang="en-US" sz="2800">
                <a:latin typeface="Times New Roman" pitchFamily="18" charset="0"/>
              </a:rPr>
              <a:t>+ </a:t>
            </a:r>
            <a:r>
              <a:rPr lang="en-US" sz="2800" b="1">
                <a:solidFill>
                  <a:srgbClr val="CC3300"/>
                </a:solidFill>
                <a:latin typeface="Times New Roman" pitchFamily="18" charset="0"/>
              </a:rPr>
              <a:t>C</a:t>
            </a:r>
            <a:r>
              <a:rPr lang="en-US" sz="2800" b="1" baseline="-25000">
                <a:solidFill>
                  <a:srgbClr val="CC3300"/>
                </a:solidFill>
                <a:latin typeface="Times New Roman" pitchFamily="18" charset="0"/>
              </a:rPr>
              <a:t>5</a:t>
            </a:r>
          </a:p>
        </p:txBody>
      </p:sp>
      <p:sp>
        <p:nvSpPr>
          <p:cNvPr id="151601" name="Text Box 49"/>
          <p:cNvSpPr txBox="1">
            <a:spLocks noChangeArrowheads="1"/>
          </p:cNvSpPr>
          <p:nvPr/>
        </p:nvSpPr>
        <p:spPr bwMode="auto">
          <a:xfrm>
            <a:off x="5437188" y="2838450"/>
            <a:ext cx="1296987" cy="519113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>
                <a:latin typeface="Times New Roman" pitchFamily="18" charset="0"/>
              </a:rPr>
              <a:t>2</a:t>
            </a:r>
            <a:endParaRPr lang="en-US" sz="2800" baseline="-25000">
              <a:latin typeface="Times New Roman" pitchFamily="18" charset="0"/>
            </a:endParaRPr>
          </a:p>
        </p:txBody>
      </p:sp>
      <p:sp>
        <p:nvSpPr>
          <p:cNvPr id="151602" name="Rectangle 50"/>
          <p:cNvSpPr>
            <a:spLocks noChangeArrowheads="1"/>
          </p:cNvSpPr>
          <p:nvPr/>
        </p:nvSpPr>
        <p:spPr bwMode="auto">
          <a:xfrm>
            <a:off x="3779838" y="2276475"/>
            <a:ext cx="4321175" cy="1081088"/>
          </a:xfrm>
          <a:prstGeom prst="rect">
            <a:avLst/>
          </a:prstGeom>
          <a:noFill/>
          <a:ln w="9525">
            <a:solidFill>
              <a:srgbClr val="333333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1603" name="Text Box 51"/>
          <p:cNvSpPr txBox="1">
            <a:spLocks noChangeArrowheads="1"/>
          </p:cNvSpPr>
          <p:nvPr/>
        </p:nvSpPr>
        <p:spPr bwMode="auto">
          <a:xfrm>
            <a:off x="5795963" y="3789363"/>
            <a:ext cx="1873250" cy="519112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660066"/>
                </a:solidFill>
                <a:latin typeface="Times New Roman" pitchFamily="18" charset="0"/>
              </a:rPr>
              <a:t>AUC</a:t>
            </a:r>
            <a:r>
              <a:rPr lang="en-US" sz="2800" b="1" baseline="-25000">
                <a:solidFill>
                  <a:srgbClr val="660066"/>
                </a:solidFill>
                <a:latin typeface="Times New Roman" pitchFamily="18" charset="0"/>
              </a:rPr>
              <a:t>7-</a:t>
            </a:r>
            <a:r>
              <a:rPr lang="en-US" sz="2800" b="1" baseline="-2500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∞</a:t>
            </a:r>
            <a:r>
              <a:rPr lang="en-US" sz="2800">
                <a:latin typeface="Times New Roman" pitchFamily="18" charset="0"/>
              </a:rPr>
              <a:t> =</a:t>
            </a:r>
          </a:p>
        </p:txBody>
      </p:sp>
      <p:sp>
        <p:nvSpPr>
          <p:cNvPr id="151604" name="Line 52"/>
          <p:cNvSpPr>
            <a:spLocks noChangeShapeType="1"/>
          </p:cNvSpPr>
          <p:nvPr/>
        </p:nvSpPr>
        <p:spPr bwMode="auto">
          <a:xfrm>
            <a:off x="7381875" y="4076700"/>
            <a:ext cx="5746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51605" name="Text Box 53"/>
          <p:cNvSpPr txBox="1">
            <a:spLocks noChangeArrowheads="1"/>
          </p:cNvSpPr>
          <p:nvPr/>
        </p:nvSpPr>
        <p:spPr bwMode="auto">
          <a:xfrm>
            <a:off x="7378700" y="3500438"/>
            <a:ext cx="1296988" cy="519112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660066"/>
                </a:solidFill>
                <a:latin typeface="Times New Roman" pitchFamily="18" charset="0"/>
              </a:rPr>
              <a:t>C</a:t>
            </a:r>
            <a:r>
              <a:rPr lang="en-US" sz="2800" b="1" baseline="-25000">
                <a:solidFill>
                  <a:srgbClr val="660066"/>
                </a:solidFill>
                <a:latin typeface="Times New Roman" pitchFamily="18" charset="0"/>
              </a:rPr>
              <a:t>7</a:t>
            </a:r>
          </a:p>
        </p:txBody>
      </p:sp>
      <p:sp>
        <p:nvSpPr>
          <p:cNvPr id="151606" name="Text Box 54"/>
          <p:cNvSpPr txBox="1">
            <a:spLocks noChangeArrowheads="1"/>
          </p:cNvSpPr>
          <p:nvPr/>
        </p:nvSpPr>
        <p:spPr bwMode="auto">
          <a:xfrm>
            <a:off x="7073900" y="4062413"/>
            <a:ext cx="1296988" cy="519112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>
                <a:latin typeface="Times New Roman" pitchFamily="18" charset="0"/>
              </a:rPr>
              <a:t>k</a:t>
            </a:r>
            <a:r>
              <a:rPr lang="en-US" sz="2800" baseline="-25000">
                <a:latin typeface="Times New Roman" pitchFamily="18" charset="0"/>
              </a:rPr>
              <a:t>e</a:t>
            </a:r>
          </a:p>
        </p:txBody>
      </p:sp>
      <p:sp>
        <p:nvSpPr>
          <p:cNvPr id="151607" name="Rectangle 55"/>
          <p:cNvSpPr>
            <a:spLocks noChangeArrowheads="1"/>
          </p:cNvSpPr>
          <p:nvPr/>
        </p:nvSpPr>
        <p:spPr bwMode="auto">
          <a:xfrm>
            <a:off x="5724525" y="3500438"/>
            <a:ext cx="2447925" cy="1081087"/>
          </a:xfrm>
          <a:prstGeom prst="rect">
            <a:avLst/>
          </a:prstGeom>
          <a:noFill/>
          <a:ln w="9525">
            <a:solidFill>
              <a:srgbClr val="333333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1609" name="Freeform 57"/>
          <p:cNvSpPr>
            <a:spLocks/>
          </p:cNvSpPr>
          <p:nvPr/>
        </p:nvSpPr>
        <p:spPr bwMode="auto">
          <a:xfrm>
            <a:off x="2195513" y="3367088"/>
            <a:ext cx="1800225" cy="2449512"/>
          </a:xfrm>
          <a:custGeom>
            <a:avLst/>
            <a:gdLst/>
            <a:ahLst/>
            <a:cxnLst>
              <a:cxn ang="0">
                <a:pos x="0" y="1543"/>
              </a:cxn>
              <a:cxn ang="0">
                <a:pos x="635" y="227"/>
              </a:cxn>
              <a:cxn ang="0">
                <a:pos x="1134" y="182"/>
              </a:cxn>
            </a:cxnLst>
            <a:rect l="0" t="0" r="r" b="b"/>
            <a:pathLst>
              <a:path w="1134" h="1543">
                <a:moveTo>
                  <a:pt x="0" y="1543"/>
                </a:moveTo>
                <a:cubicBezTo>
                  <a:pt x="223" y="998"/>
                  <a:pt x="446" y="454"/>
                  <a:pt x="635" y="227"/>
                </a:cubicBezTo>
                <a:cubicBezTo>
                  <a:pt x="824" y="0"/>
                  <a:pt x="979" y="91"/>
                  <a:pt x="1134" y="182"/>
                </a:cubicBezTo>
              </a:path>
            </a:pathLst>
          </a:custGeom>
          <a:noFill/>
          <a:ln w="28575" cap="flat" cmpd="sng">
            <a:solidFill>
              <a:srgbClr val="33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51611" name="Line 59"/>
          <p:cNvSpPr>
            <a:spLocks noChangeShapeType="1"/>
          </p:cNvSpPr>
          <p:nvPr/>
        </p:nvSpPr>
        <p:spPr bwMode="auto">
          <a:xfrm flipH="1">
            <a:off x="5795963" y="4941888"/>
            <a:ext cx="0" cy="915987"/>
          </a:xfrm>
          <a:prstGeom prst="line">
            <a:avLst/>
          </a:prstGeom>
          <a:noFill/>
          <a:ln w="19050">
            <a:solidFill>
              <a:srgbClr val="0000FF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51612" name="Line 60"/>
          <p:cNvSpPr>
            <a:spLocks noChangeShapeType="1"/>
          </p:cNvSpPr>
          <p:nvPr/>
        </p:nvSpPr>
        <p:spPr bwMode="auto">
          <a:xfrm flipH="1">
            <a:off x="6443663" y="5416550"/>
            <a:ext cx="0" cy="412750"/>
          </a:xfrm>
          <a:prstGeom prst="line">
            <a:avLst/>
          </a:prstGeom>
          <a:noFill/>
          <a:ln w="19050">
            <a:solidFill>
              <a:srgbClr val="0000FF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51613" name="Rectangle 61"/>
          <p:cNvSpPr>
            <a:spLocks noChangeArrowheads="1"/>
          </p:cNvSpPr>
          <p:nvPr/>
        </p:nvSpPr>
        <p:spPr bwMode="auto">
          <a:xfrm>
            <a:off x="6443663" y="5373688"/>
            <a:ext cx="55562" cy="7302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1614" name="Line 62"/>
          <p:cNvSpPr>
            <a:spLocks noChangeShapeType="1"/>
          </p:cNvSpPr>
          <p:nvPr/>
        </p:nvSpPr>
        <p:spPr bwMode="auto">
          <a:xfrm>
            <a:off x="1979613" y="4581525"/>
            <a:ext cx="720725" cy="0"/>
          </a:xfrm>
          <a:prstGeom prst="line">
            <a:avLst/>
          </a:prstGeom>
          <a:noFill/>
          <a:ln w="9525">
            <a:solidFill>
              <a:srgbClr val="333333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51615" name="Text Box 63"/>
          <p:cNvSpPr txBox="1">
            <a:spLocks noChangeArrowheads="1"/>
          </p:cNvSpPr>
          <p:nvPr/>
        </p:nvSpPr>
        <p:spPr bwMode="auto">
          <a:xfrm>
            <a:off x="6299200" y="5876925"/>
            <a:ext cx="3603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 b="1">
                <a:solidFill>
                  <a:srgbClr val="660066"/>
                </a:solidFill>
                <a:latin typeface="Times New Roman" pitchFamily="18" charset="0"/>
              </a:rPr>
              <a:t>t</a:t>
            </a:r>
            <a:r>
              <a:rPr lang="en-US" sz="2000" b="1" baseline="-25000">
                <a:solidFill>
                  <a:srgbClr val="660066"/>
                </a:solidFill>
                <a:latin typeface="Times New Roman" pitchFamily="18" charset="0"/>
              </a:rPr>
              <a:t>7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1603" grpId="0"/>
      <p:bldP spid="151604" grpId="0" animBg="1"/>
      <p:bldP spid="151605" grpId="0"/>
      <p:bldP spid="151606" grpId="0"/>
      <p:bldP spid="15160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b="1" dirty="0"/>
              <a:t>Дистрибуција</a:t>
            </a:r>
          </a:p>
        </p:txBody>
      </p:sp>
      <p:sp>
        <p:nvSpPr>
          <p:cNvPr id="12697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 dirty="0" smtClean="0"/>
              <a:t>Д</a:t>
            </a:r>
            <a:r>
              <a:rPr lang="sr-Cyrl-CS" b="1" dirty="0" smtClean="0"/>
              <a:t>истрибуција</a:t>
            </a:r>
            <a:r>
              <a:rPr lang="en-US" b="1" dirty="0" smtClean="0"/>
              <a:t> je </a:t>
            </a:r>
            <a:r>
              <a:rPr lang="sr-Cyrl-CS" b="1" dirty="0" smtClean="0"/>
              <a:t>процес кретања лека кроз ткива у организму.</a:t>
            </a:r>
            <a:endParaRPr lang="sr-Cyrl-CS" dirty="0"/>
          </a:p>
          <a:p>
            <a:pPr lvl="1"/>
            <a:r>
              <a:rPr lang="sr-Cyrl-CS" dirty="0"/>
              <a:t>Хидросолубилни лекови</a:t>
            </a:r>
          </a:p>
          <a:p>
            <a:pPr lvl="1"/>
            <a:r>
              <a:rPr lang="sr-Cyrl-CS" dirty="0"/>
              <a:t>Липосолубилни лекови</a:t>
            </a:r>
          </a:p>
          <a:p>
            <a:r>
              <a:rPr lang="ru-RU" dirty="0" smtClean="0"/>
              <a:t>Зависи од:</a:t>
            </a:r>
          </a:p>
          <a:p>
            <a:pPr lvl="1"/>
            <a:r>
              <a:rPr lang="ru-RU" dirty="0" smtClean="0"/>
              <a:t>афинитета лека према различитим ткивима</a:t>
            </a:r>
          </a:p>
          <a:p>
            <a:pPr lvl="1"/>
            <a:r>
              <a:rPr lang="ru-RU" dirty="0" smtClean="0"/>
              <a:t>прокрвљености ткива</a:t>
            </a:r>
          </a:p>
          <a:p>
            <a:pPr lvl="1"/>
            <a:r>
              <a:rPr lang="ru-RU" dirty="0" smtClean="0"/>
              <a:t>специјалне грађе ткива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/>
              <a:t>Дистрибуција</a:t>
            </a:r>
          </a:p>
        </p:txBody>
      </p:sp>
      <p:sp>
        <p:nvSpPr>
          <p:cNvPr id="12697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 dirty="0" smtClean="0"/>
              <a:t>Везивање </a:t>
            </a:r>
            <a:r>
              <a:rPr lang="sr-Cyrl-CS" dirty="0"/>
              <a:t>за протеине плазме</a:t>
            </a:r>
          </a:p>
          <a:p>
            <a:pPr lvl="1"/>
            <a:r>
              <a:rPr lang="sr-Cyrl-CS" dirty="0"/>
              <a:t>Слободна фракција лека</a:t>
            </a:r>
          </a:p>
          <a:p>
            <a:r>
              <a:rPr lang="sr-Cyrl-CS" dirty="0"/>
              <a:t>Феномен </a:t>
            </a:r>
            <a:r>
              <a:rPr lang="sr-Cyrl-CS" dirty="0" smtClean="0"/>
              <a:t>редистрибуције</a:t>
            </a:r>
            <a:endParaRPr lang="sr-Cyrl-CS" dirty="0"/>
          </a:p>
          <a:p>
            <a:r>
              <a:rPr lang="sr-Cyrl-CS" dirty="0"/>
              <a:t>Интеракције</a:t>
            </a:r>
          </a:p>
          <a:p>
            <a:pPr lvl="1"/>
            <a:r>
              <a:rPr lang="sr-Cyrl-CS" dirty="0"/>
              <a:t>Индукција и инхибиција транспортера</a:t>
            </a:r>
          </a:p>
          <a:p>
            <a:pPr lvl="1"/>
            <a:r>
              <a:rPr lang="sr-Cyrl-CS" dirty="0"/>
              <a:t>Компетиција за место везивања на протеинима плазме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Волумен дистрибуције</a:t>
            </a:r>
          </a:p>
        </p:txBody>
      </p:sp>
      <p:sp>
        <p:nvSpPr>
          <p:cNvPr id="11673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760413" y="1700213"/>
            <a:ext cx="7772400" cy="447675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sr-Latn-CS" sz="2800"/>
              <a:t>	...</a:t>
            </a:r>
            <a:r>
              <a:rPr lang="sr-Latn-CS"/>
              <a:t>је з</a:t>
            </a:r>
            <a:r>
              <a:rPr lang="en-US"/>
              <a:t>апремина коју би заузео лек унет у организам ако би се у свим ткивима налазио у истој концентрацији као у плазми</a:t>
            </a:r>
            <a:r>
              <a:rPr lang="sr-Latn-CS"/>
              <a:t>.</a:t>
            </a:r>
          </a:p>
          <a:p>
            <a:endParaRPr lang="sr-Latn-CS"/>
          </a:p>
          <a:p>
            <a:pPr lvl="1">
              <a:buFont typeface="Wingdings" pitchFamily="2" charset="2"/>
              <a:buNone/>
            </a:pPr>
            <a:endParaRPr lang="pl-PL" sz="2200"/>
          </a:p>
          <a:p>
            <a:pPr lvl="1">
              <a:buFont typeface="Wingdings" pitchFamily="2" charset="2"/>
              <a:buNone/>
            </a:pPr>
            <a:endParaRPr lang="pl-PL" sz="1900"/>
          </a:p>
          <a:p>
            <a:pPr lvl="1">
              <a:buFont typeface="Wingdings" pitchFamily="2" charset="2"/>
              <a:buNone/>
            </a:pPr>
            <a:endParaRPr lang="en-US" sz="1900"/>
          </a:p>
          <a:p>
            <a:pPr lvl="1">
              <a:buFont typeface="Wingdings" pitchFamily="2" charset="2"/>
              <a:buNone/>
            </a:pPr>
            <a:endParaRPr lang="en-US" sz="1900"/>
          </a:p>
          <a:p>
            <a:pPr lvl="1">
              <a:buFont typeface="Wingdings" pitchFamily="2" charset="2"/>
              <a:buNone/>
            </a:pPr>
            <a:r>
              <a:rPr lang="pl-PL" sz="1900"/>
              <a:t>V</a:t>
            </a:r>
            <a:r>
              <a:rPr lang="pl-PL" sz="1900" baseline="-25000"/>
              <a:t>d</a:t>
            </a:r>
            <a:r>
              <a:rPr lang="pl-PL" sz="1900"/>
              <a:t> –</a:t>
            </a:r>
            <a:r>
              <a:rPr lang="sr-Cyrl-CS" sz="1900"/>
              <a:t> волумен дистрибуције</a:t>
            </a:r>
            <a:endParaRPr lang="pl-PL" sz="1900"/>
          </a:p>
          <a:p>
            <a:pPr lvl="1">
              <a:buFont typeface="Wingdings" pitchFamily="2" charset="2"/>
              <a:buNone/>
            </a:pPr>
            <a:r>
              <a:rPr lang="pl-PL" sz="1900"/>
              <a:t>D –</a:t>
            </a:r>
            <a:r>
              <a:rPr lang="sr-Cyrl-CS" sz="1900"/>
              <a:t> доза лека</a:t>
            </a:r>
            <a:endParaRPr lang="pl-PL" sz="1900"/>
          </a:p>
          <a:p>
            <a:pPr lvl="1">
              <a:buFont typeface="Wingdings" pitchFamily="2" charset="2"/>
              <a:buNone/>
            </a:pPr>
            <a:r>
              <a:rPr lang="pl-PL" sz="1900"/>
              <a:t>C</a:t>
            </a:r>
            <a:r>
              <a:rPr lang="pl-PL" sz="1900" baseline="-25000"/>
              <a:t>0</a:t>
            </a:r>
            <a:r>
              <a:rPr lang="pl-PL" sz="1900" baseline="30000"/>
              <a:t> </a:t>
            </a:r>
            <a:r>
              <a:rPr lang="pl-PL" sz="1900"/>
              <a:t>–</a:t>
            </a:r>
            <a:r>
              <a:rPr lang="sr-Cyrl-CS" sz="1900"/>
              <a:t> конц. лека у плазми одмах након примене</a:t>
            </a:r>
            <a:endParaRPr lang="en-US" sz="1900"/>
          </a:p>
        </p:txBody>
      </p:sp>
      <p:sp>
        <p:nvSpPr>
          <p:cNvPr id="116740" name="Text Box 4"/>
          <p:cNvSpPr txBox="1">
            <a:spLocks noChangeArrowheads="1"/>
          </p:cNvSpPr>
          <p:nvPr/>
        </p:nvSpPr>
        <p:spPr bwMode="auto">
          <a:xfrm>
            <a:off x="4138613" y="3355975"/>
            <a:ext cx="649287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l-PL" sz="2600">
                <a:latin typeface="Century Schoolbook" pitchFamily="18" charset="0"/>
              </a:rPr>
              <a:t>D</a:t>
            </a:r>
            <a:endParaRPr lang="sr-Cyrl-CS" sz="2600" baseline="-25000">
              <a:latin typeface="Century Schoolbook" pitchFamily="18" charset="0"/>
            </a:endParaRPr>
          </a:p>
        </p:txBody>
      </p:sp>
      <p:sp>
        <p:nvSpPr>
          <p:cNvPr id="116741" name="Text Box 5"/>
          <p:cNvSpPr txBox="1">
            <a:spLocks noChangeArrowheads="1"/>
          </p:cNvSpPr>
          <p:nvPr/>
        </p:nvSpPr>
        <p:spPr bwMode="auto">
          <a:xfrm>
            <a:off x="4138613" y="3860800"/>
            <a:ext cx="649287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l-PL" sz="2600">
                <a:latin typeface="Century Schoolbook" pitchFamily="18" charset="0"/>
              </a:rPr>
              <a:t>C</a:t>
            </a:r>
            <a:r>
              <a:rPr lang="pl-PL" sz="2600" baseline="-25000">
                <a:latin typeface="Century Schoolbook" pitchFamily="18" charset="0"/>
              </a:rPr>
              <a:t>0</a:t>
            </a:r>
            <a:endParaRPr lang="sr-Cyrl-CS" sz="2600" baseline="30000">
              <a:latin typeface="Century Schoolbook" pitchFamily="18" charset="0"/>
            </a:endParaRPr>
          </a:p>
        </p:txBody>
      </p:sp>
      <p:sp>
        <p:nvSpPr>
          <p:cNvPr id="116742" name="Line 6"/>
          <p:cNvSpPr>
            <a:spLocks noChangeShapeType="1"/>
          </p:cNvSpPr>
          <p:nvPr/>
        </p:nvSpPr>
        <p:spPr bwMode="auto">
          <a:xfrm flipV="1">
            <a:off x="4141788" y="3860800"/>
            <a:ext cx="7175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16743" name="Text Box 7"/>
          <p:cNvSpPr txBox="1">
            <a:spLocks noChangeArrowheads="1"/>
          </p:cNvSpPr>
          <p:nvPr/>
        </p:nvSpPr>
        <p:spPr bwMode="auto">
          <a:xfrm>
            <a:off x="3275013" y="3586163"/>
            <a:ext cx="94932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2600">
                <a:latin typeface="Century Schoolbook" pitchFamily="18" charset="0"/>
              </a:rPr>
              <a:t>V</a:t>
            </a:r>
            <a:r>
              <a:rPr lang="pl-PL" sz="2600" baseline="-25000">
                <a:latin typeface="Century Schoolbook" pitchFamily="18" charset="0"/>
              </a:rPr>
              <a:t>d</a:t>
            </a:r>
            <a:r>
              <a:rPr lang="sr-Latn-CS"/>
              <a:t> </a:t>
            </a:r>
            <a:r>
              <a:rPr lang="en-US">
                <a:latin typeface="Century Schoolbook" pitchFamily="18" charset="0"/>
                <a:cs typeface="Tahoma" pitchFamily="34" charset="0"/>
              </a:rPr>
              <a:t>=</a:t>
            </a:r>
          </a:p>
        </p:txBody>
      </p:sp>
      <p:sp>
        <p:nvSpPr>
          <p:cNvPr id="116744" name="Rectangle 8"/>
          <p:cNvSpPr>
            <a:spLocks noChangeArrowheads="1"/>
          </p:cNvSpPr>
          <p:nvPr/>
        </p:nvSpPr>
        <p:spPr bwMode="auto">
          <a:xfrm>
            <a:off x="3275013" y="3355975"/>
            <a:ext cx="1801812" cy="10810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ueprint">
  <a:themeElements>
    <a:clrScheme name="Blueprint 8">
      <a:dk1>
        <a:srgbClr val="003D62"/>
      </a:dk1>
      <a:lt1>
        <a:srgbClr val="FFFFFF"/>
      </a:lt1>
      <a:dk2>
        <a:srgbClr val="006699"/>
      </a:dk2>
      <a:lt2>
        <a:srgbClr val="C8D1DA"/>
      </a:lt2>
      <a:accent1>
        <a:srgbClr val="9AC0EA"/>
      </a:accent1>
      <a:accent2>
        <a:srgbClr val="80C3C8"/>
      </a:accent2>
      <a:accent3>
        <a:srgbClr val="FFFFFF"/>
      </a:accent3>
      <a:accent4>
        <a:srgbClr val="003353"/>
      </a:accent4>
      <a:accent5>
        <a:srgbClr val="CADCF3"/>
      </a:accent5>
      <a:accent6>
        <a:srgbClr val="73B0B5"/>
      </a:accent6>
      <a:hlink>
        <a:srgbClr val="81ABCB"/>
      </a:hlink>
      <a:folHlink>
        <a:srgbClr val="B6CBD6"/>
      </a:folHlink>
    </a:clrScheme>
    <a:fontScheme name="Bluepri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rgbClr val="333333"/>
          </a:solidFill>
          <a:prstDash val="dash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rgbClr val="333333"/>
          </a:solidFill>
          <a:prstDash val="dash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新細明體" pitchFamily="18" charset="-120"/>
          </a:defRPr>
        </a:defPPr>
      </a:lstStyle>
    </a:lnDef>
  </a:objectDefaults>
  <a:extraClrSchemeLst>
    <a:extraClrScheme>
      <a:clrScheme name="Blueprint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Designs\Straight Edge.pot</Template>
  <TotalTime>2628</TotalTime>
  <Words>687</Words>
  <Application>Microsoft Office PowerPoint</Application>
  <PresentationFormat>On-screen Show (4:3)</PresentationFormat>
  <Paragraphs>218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Blueprint</vt:lpstr>
      <vt:lpstr>Фармакокинетика:  АДМЕ процеси</vt:lpstr>
      <vt:lpstr>Апсорпција</vt:lpstr>
      <vt:lpstr>Параметри апсорпције лекова</vt:lpstr>
      <vt:lpstr>Апсорпција - крива концентрација/време -</vt:lpstr>
      <vt:lpstr>Биорасположивост (F)</vt:lpstr>
      <vt:lpstr>Површина испод криве (AUC)  - израчунавање -</vt:lpstr>
      <vt:lpstr>Дистрибуција</vt:lpstr>
      <vt:lpstr>Дистрибуција</vt:lpstr>
      <vt:lpstr>Волумен дистрибуције</vt:lpstr>
      <vt:lpstr>Метаболизам</vt:lpstr>
      <vt:lpstr>Последице метаболизма</vt:lpstr>
      <vt:lpstr>Фактори метаболизма</vt:lpstr>
      <vt:lpstr>Метаболизам</vt:lpstr>
      <vt:lpstr>Метаболизам првог пролаза</vt:lpstr>
      <vt:lpstr>Елиминација</vt:lpstr>
      <vt:lpstr>Елиминација путем урина</vt:lpstr>
      <vt:lpstr>Елиминација путем жучи</vt:lpstr>
      <vt:lpstr>Остали путеви елиминације</vt:lpstr>
      <vt:lpstr>Полу-живот и клиренс </vt:lpstr>
      <vt:lpstr>Равнотежно стање</vt:lpstr>
    </vt:vector>
  </TitlesOfParts>
  <Company>Judy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Fluid &amp; Electrolytes Management</dc:title>
  <dc:creator>Judy</dc:creator>
  <cp:lastModifiedBy>Marko</cp:lastModifiedBy>
  <cp:revision>165</cp:revision>
  <dcterms:created xsi:type="dcterms:W3CDTF">2003-08-03T14:03:03Z</dcterms:created>
  <dcterms:modified xsi:type="dcterms:W3CDTF">2017-01-30T07:55:57Z</dcterms:modified>
</cp:coreProperties>
</file>